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7" r:id="rId2"/>
    <p:sldId id="302" r:id="rId3"/>
    <p:sldId id="303" r:id="rId4"/>
    <p:sldId id="333" r:id="rId5"/>
    <p:sldId id="304" r:id="rId6"/>
    <p:sldId id="305" r:id="rId7"/>
    <p:sldId id="306" r:id="rId8"/>
    <p:sldId id="332" r:id="rId9"/>
    <p:sldId id="334" r:id="rId10"/>
    <p:sldId id="335"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39" r:id="rId26"/>
    <p:sldId id="340" r:id="rId27"/>
    <p:sldId id="341" r:id="rId28"/>
    <p:sldId id="336" r:id="rId29"/>
    <p:sldId id="337" r:id="rId30"/>
    <p:sldId id="338" r:id="rId31"/>
    <p:sldId id="321" r:id="rId32"/>
    <p:sldId id="322" r:id="rId33"/>
    <p:sldId id="323" r:id="rId34"/>
    <p:sldId id="324" r:id="rId35"/>
    <p:sldId id="325" r:id="rId36"/>
    <p:sldId id="326" r:id="rId37"/>
    <p:sldId id="327" r:id="rId38"/>
    <p:sldId id="328" r:id="rId39"/>
    <p:sldId id="329" r:id="rId40"/>
    <p:sldId id="330" r:id="rId41"/>
    <p:sldId id="331"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63" r:id="rId84"/>
    <p:sldId id="362" r:id="rId85"/>
    <p:sldId id="348" r:id="rId86"/>
    <p:sldId id="346" r:id="rId87"/>
    <p:sldId id="347" r:id="rId88"/>
    <p:sldId id="349" r:id="rId89"/>
    <p:sldId id="350" r:id="rId90"/>
    <p:sldId id="351" r:id="rId91"/>
    <p:sldId id="352" r:id="rId92"/>
    <p:sldId id="353" r:id="rId93"/>
    <p:sldId id="354" r:id="rId94"/>
    <p:sldId id="355" r:id="rId95"/>
    <p:sldId id="345" r:id="rId96"/>
    <p:sldId id="361" r:id="rId97"/>
    <p:sldId id="358" r:id="rId98"/>
    <p:sldId id="359" r:id="rId99"/>
    <p:sldId id="357" r:id="rId100"/>
    <p:sldId id="356" r:id="rId101"/>
    <p:sldId id="364" r:id="rId102"/>
    <p:sldId id="360" r:id="rId103"/>
    <p:sldId id="342" r:id="rId104"/>
    <p:sldId id="343" r:id="rId105"/>
    <p:sldId id="344" r:id="rId106"/>
    <p:sldId id="300"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F2CD8-BE3A-4681-AE53-ED9DFC3560B1}" type="datetimeFigureOut">
              <a:rPr lang="en-IN" smtClean="0"/>
              <a:t>14-06-2016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7B152-1483-42F0-B496-3F8C28E5D838}" type="slidenum">
              <a:rPr lang="en-IN" smtClean="0"/>
              <a:t>‹#›</a:t>
            </a:fld>
            <a:endParaRPr lang="en-IN"/>
          </a:p>
        </p:txBody>
      </p:sp>
    </p:spTree>
    <p:extLst>
      <p:ext uri="{BB962C8B-B14F-4D97-AF65-F5344CB8AC3E}">
        <p14:creationId xmlns:p14="http://schemas.microsoft.com/office/powerpoint/2010/main" val="186209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385648A-C140-423A-B25C-B5DEA488C249}" type="slidenum">
              <a:rPr lang="en-US" altLang="en-US"/>
              <a:pPr/>
              <a:t>1</a:t>
            </a:fld>
            <a:endParaRPr lang="en-US" altLang="en-US"/>
          </a:p>
        </p:txBody>
      </p:sp>
      <p:sp>
        <p:nvSpPr>
          <p:cNvPr id="4915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0005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4A55307C-E137-4AB1-99E4-FE82D06701A8}" type="slidenum">
              <a:rPr lang="en-US" altLang="en-US"/>
              <a:pPr/>
              <a:t>49</a:t>
            </a:fld>
            <a:endParaRPr lang="en-US" altLang="en-US"/>
          </a:p>
        </p:txBody>
      </p:sp>
      <p:sp>
        <p:nvSpPr>
          <p:cNvPr id="5836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3972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FC5E648-7373-4A21-B15B-E000E6844B6A}" type="slidenum">
              <a:rPr lang="en-US" altLang="en-US"/>
              <a:pPr/>
              <a:t>50</a:t>
            </a:fld>
            <a:endParaRPr lang="en-US" altLang="en-US"/>
          </a:p>
        </p:txBody>
      </p:sp>
      <p:sp>
        <p:nvSpPr>
          <p:cNvPr id="5939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8484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925870D-B0C8-43C2-B67D-CECFFEA6FE86}" type="slidenum">
              <a:rPr lang="en-US" altLang="en-US"/>
              <a:pPr/>
              <a:t>51</a:t>
            </a:fld>
            <a:endParaRPr lang="en-US" altLang="en-US"/>
          </a:p>
        </p:txBody>
      </p:sp>
      <p:sp>
        <p:nvSpPr>
          <p:cNvPr id="6041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94442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7877AAF-FE84-4D98-B393-C01C919CC023}" type="slidenum">
              <a:rPr lang="en-US" altLang="en-US"/>
              <a:pPr/>
              <a:t>52</a:t>
            </a:fld>
            <a:endParaRPr lang="en-US" altLang="en-US"/>
          </a:p>
        </p:txBody>
      </p:sp>
      <p:sp>
        <p:nvSpPr>
          <p:cNvPr id="6144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04349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E2D93279-ED4B-4EE1-A88E-52C83507AE03}" type="slidenum">
              <a:rPr lang="en-US" altLang="en-US"/>
              <a:pPr/>
              <a:t>53</a:t>
            </a:fld>
            <a:endParaRPr lang="en-US" altLang="en-US"/>
          </a:p>
        </p:txBody>
      </p:sp>
      <p:sp>
        <p:nvSpPr>
          <p:cNvPr id="6246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1984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55A3A10-7DAC-485F-B596-A9AF7BA58F63}" type="slidenum">
              <a:rPr lang="en-US" altLang="en-US"/>
              <a:pPr/>
              <a:t>54</a:t>
            </a:fld>
            <a:endParaRPr lang="en-US" altLang="en-US"/>
          </a:p>
        </p:txBody>
      </p:sp>
      <p:sp>
        <p:nvSpPr>
          <p:cNvPr id="6348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793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A072F60-05DA-47D8-8484-B0B11F376AA0}" type="slidenum">
              <a:rPr lang="en-US" altLang="en-US"/>
              <a:pPr/>
              <a:t>55</a:t>
            </a:fld>
            <a:endParaRPr lang="en-US" altLang="en-US"/>
          </a:p>
        </p:txBody>
      </p:sp>
      <p:sp>
        <p:nvSpPr>
          <p:cNvPr id="645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5545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3DBE25C-4DFC-4E42-806A-56C9BAF4A9A4}" type="slidenum">
              <a:rPr lang="en-US" altLang="en-US"/>
              <a:pPr/>
              <a:t>56</a:t>
            </a:fld>
            <a:endParaRPr lang="en-US" altLang="en-US"/>
          </a:p>
        </p:txBody>
      </p:sp>
      <p:sp>
        <p:nvSpPr>
          <p:cNvPr id="655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8016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942A2A1-091F-4EF9-BCC5-12F3647429A3}" type="slidenum">
              <a:rPr lang="en-US" altLang="en-US"/>
              <a:pPr/>
              <a:t>57</a:t>
            </a:fld>
            <a:endParaRPr lang="en-US" altLang="en-US"/>
          </a:p>
        </p:txBody>
      </p:sp>
      <p:sp>
        <p:nvSpPr>
          <p:cNvPr id="665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4999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1C244D4-1830-4240-8386-166983A14B95}" type="slidenum">
              <a:rPr lang="en-US" altLang="en-US"/>
              <a:pPr/>
              <a:t>58</a:t>
            </a:fld>
            <a:endParaRPr lang="en-US" altLang="en-US"/>
          </a:p>
        </p:txBody>
      </p:sp>
      <p:sp>
        <p:nvSpPr>
          <p:cNvPr id="6758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34313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E8735E-EF76-4C9C-9235-87CFDC5580D2}" type="slidenum">
              <a:rPr lang="en-US" smtClean="0"/>
              <a:t>16</a:t>
            </a:fld>
            <a:endParaRPr lang="en-US"/>
          </a:p>
        </p:txBody>
      </p:sp>
    </p:spTree>
    <p:extLst>
      <p:ext uri="{BB962C8B-B14F-4D97-AF65-F5344CB8AC3E}">
        <p14:creationId xmlns:p14="http://schemas.microsoft.com/office/powerpoint/2010/main" val="2000342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AE3FB695-5032-4101-8B7A-0EB8470F3F37}" type="slidenum">
              <a:rPr lang="en-US" altLang="en-US"/>
              <a:pPr/>
              <a:t>59</a:t>
            </a:fld>
            <a:endParaRPr lang="en-US" altLang="en-US"/>
          </a:p>
        </p:txBody>
      </p:sp>
      <p:sp>
        <p:nvSpPr>
          <p:cNvPr id="68609" name="Rectangle 1"/>
          <p:cNvSpPr txBox="1">
            <a:spLocks noGrp="1" noRot="1" noChangeAspect="1" noChangeArrowheads="1"/>
          </p:cNvSpPr>
          <p:nvPr>
            <p:ph type="sldImg"/>
          </p:nvPr>
        </p:nvSpPr>
        <p:spPr bwMode="auto">
          <a:xfrm>
            <a:off x="534988" y="763588"/>
            <a:ext cx="6699250"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777875" y="4776788"/>
            <a:ext cx="6215063"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09678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6A0C489-0AA1-471E-8077-93918FB76505}" type="slidenum">
              <a:rPr lang="en-US" altLang="en-US"/>
              <a:pPr/>
              <a:t>60</a:t>
            </a:fld>
            <a:endParaRPr lang="en-US" altLang="en-US"/>
          </a:p>
        </p:txBody>
      </p:sp>
      <p:sp>
        <p:nvSpPr>
          <p:cNvPr id="6963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19986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D39F11F4-4F87-44CA-89BD-A0D1A4433E5B}" type="slidenum">
              <a:rPr lang="en-US" altLang="en-US"/>
              <a:pPr/>
              <a:t>61</a:t>
            </a:fld>
            <a:endParaRPr lang="en-US" altLang="en-US"/>
          </a:p>
        </p:txBody>
      </p:sp>
      <p:sp>
        <p:nvSpPr>
          <p:cNvPr id="7065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6493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C71FD6B5-B2FE-40E9-9280-0165C8A787DE}" type="slidenum">
              <a:rPr lang="en-US" altLang="en-US"/>
              <a:pPr/>
              <a:t>62</a:t>
            </a:fld>
            <a:endParaRPr lang="en-US" altLang="en-US"/>
          </a:p>
        </p:txBody>
      </p:sp>
      <p:sp>
        <p:nvSpPr>
          <p:cNvPr id="7168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5698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80F77608-CC4F-4BF3-8A41-1A02D27FD653}" type="slidenum">
              <a:rPr lang="en-US" altLang="en-US"/>
              <a:pPr/>
              <a:t>63</a:t>
            </a:fld>
            <a:endParaRPr lang="en-US" altLang="en-US"/>
          </a:p>
        </p:txBody>
      </p:sp>
      <p:sp>
        <p:nvSpPr>
          <p:cNvPr id="7270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77767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2DC94E58-B2BE-40DD-92D6-20B386DD4419}" type="slidenum">
              <a:rPr lang="en-US" altLang="en-US"/>
              <a:pPr/>
              <a:t>64</a:t>
            </a:fld>
            <a:endParaRPr lang="en-US" altLang="en-US"/>
          </a:p>
        </p:txBody>
      </p:sp>
      <p:sp>
        <p:nvSpPr>
          <p:cNvPr id="7372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8280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69944DC7-4EF1-4CD9-8716-EAC859D8A10A}" type="slidenum">
              <a:rPr lang="en-US" altLang="en-US"/>
              <a:pPr/>
              <a:t>65</a:t>
            </a:fld>
            <a:endParaRPr lang="en-US" altLang="en-US"/>
          </a:p>
        </p:txBody>
      </p:sp>
      <p:sp>
        <p:nvSpPr>
          <p:cNvPr id="7475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7070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96DE7F4-DC2B-4EA5-A886-5E5DC58B66C6}" type="slidenum">
              <a:rPr lang="en-US" altLang="en-US"/>
              <a:pPr/>
              <a:t>66</a:t>
            </a:fld>
            <a:endParaRPr lang="en-US" altLang="en-US"/>
          </a:p>
        </p:txBody>
      </p:sp>
      <p:sp>
        <p:nvSpPr>
          <p:cNvPr id="7577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825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E47E72D-CD9F-4FFA-9B51-C8DA1DD3A1E9}" type="slidenum">
              <a:rPr lang="en-US" altLang="en-US"/>
              <a:pPr/>
              <a:t>67</a:t>
            </a:fld>
            <a:endParaRPr lang="en-US" altLang="en-US"/>
          </a:p>
        </p:txBody>
      </p:sp>
      <p:sp>
        <p:nvSpPr>
          <p:cNvPr id="7680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9013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0E3AE75-9821-4A52-8957-93C023BC4AF7}" type="slidenum">
              <a:rPr lang="en-US" altLang="en-US"/>
              <a:pPr/>
              <a:t>68</a:t>
            </a:fld>
            <a:endParaRPr lang="en-US" altLang="en-US"/>
          </a:p>
        </p:txBody>
      </p:sp>
      <p:sp>
        <p:nvSpPr>
          <p:cNvPr id="7782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5097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089D0CAE-446F-4CA8-81E7-4E025AC1DE72}" type="slidenum">
              <a:rPr lang="en-US" altLang="en-US"/>
              <a:pPr/>
              <a:t>42</a:t>
            </a:fld>
            <a:endParaRPr lang="en-US" altLang="en-US"/>
          </a:p>
        </p:txBody>
      </p:sp>
      <p:sp>
        <p:nvSpPr>
          <p:cNvPr id="5120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96959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09E5290-093D-40DE-9CCD-F04D32A2B4E6}" type="slidenum">
              <a:rPr lang="en-US" altLang="en-US"/>
              <a:pPr/>
              <a:t>69</a:t>
            </a:fld>
            <a:endParaRPr lang="en-US" altLang="en-US"/>
          </a:p>
        </p:txBody>
      </p:sp>
      <p:sp>
        <p:nvSpPr>
          <p:cNvPr id="7884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74889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E1317A16-B87E-4959-B782-07C4623EC9BA}" type="slidenum">
              <a:rPr lang="en-US" altLang="en-US"/>
              <a:pPr/>
              <a:t>70</a:t>
            </a:fld>
            <a:endParaRPr lang="en-US" altLang="en-US"/>
          </a:p>
        </p:txBody>
      </p:sp>
      <p:sp>
        <p:nvSpPr>
          <p:cNvPr id="7987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37913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CB75AA2-BBD9-48D2-832D-6D5D15655B8A}" type="slidenum">
              <a:rPr lang="en-US" altLang="en-US"/>
              <a:pPr/>
              <a:t>71</a:t>
            </a:fld>
            <a:endParaRPr lang="en-US" altLang="en-US"/>
          </a:p>
        </p:txBody>
      </p:sp>
      <p:sp>
        <p:nvSpPr>
          <p:cNvPr id="808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867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A7DAA01-1786-466C-A6C4-4D236D2F435C}" type="slidenum">
              <a:rPr lang="en-US" altLang="en-US"/>
              <a:pPr/>
              <a:t>72</a:t>
            </a:fld>
            <a:endParaRPr lang="en-US" altLang="en-US"/>
          </a:p>
        </p:txBody>
      </p:sp>
      <p:sp>
        <p:nvSpPr>
          <p:cNvPr id="8192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534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49270FB-0A4E-4124-BDC3-057CFE8E86B2}" type="slidenum">
              <a:rPr lang="en-US" altLang="en-US"/>
              <a:pPr/>
              <a:t>73</a:t>
            </a:fld>
            <a:endParaRPr lang="en-US" altLang="en-US"/>
          </a:p>
        </p:txBody>
      </p:sp>
      <p:sp>
        <p:nvSpPr>
          <p:cNvPr id="829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24601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0ECC21A-8E5E-4118-A4EB-286B157C2FB1}" type="slidenum">
              <a:rPr lang="en-US" altLang="en-US"/>
              <a:pPr/>
              <a:t>74</a:t>
            </a:fld>
            <a:endParaRPr lang="en-US" altLang="en-US"/>
          </a:p>
        </p:txBody>
      </p:sp>
      <p:sp>
        <p:nvSpPr>
          <p:cNvPr id="8396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5265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1EE18014-CA5A-4EAA-BA87-15F80282EFE1}" type="slidenum">
              <a:rPr lang="en-US" altLang="en-US"/>
              <a:pPr/>
              <a:t>75</a:t>
            </a:fld>
            <a:endParaRPr lang="en-US" altLang="en-US"/>
          </a:p>
        </p:txBody>
      </p:sp>
      <p:sp>
        <p:nvSpPr>
          <p:cNvPr id="8499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315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E46055C3-CD9F-475A-BF1C-60F28A6F8327}" type="slidenum">
              <a:rPr lang="en-US" altLang="en-US"/>
              <a:pPr/>
              <a:t>76</a:t>
            </a:fld>
            <a:endParaRPr lang="en-US" altLang="en-US"/>
          </a:p>
        </p:txBody>
      </p:sp>
      <p:sp>
        <p:nvSpPr>
          <p:cNvPr id="8601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87793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415840B2-E8B5-4748-914A-310C447B40E5}" type="slidenum">
              <a:rPr lang="en-US" altLang="en-US"/>
              <a:pPr/>
              <a:t>77</a:t>
            </a:fld>
            <a:endParaRPr lang="en-US" altLang="en-US"/>
          </a:p>
        </p:txBody>
      </p:sp>
      <p:sp>
        <p:nvSpPr>
          <p:cNvPr id="8704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41865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8978D8AD-7846-44BE-A8F1-E1297670E978}" type="slidenum">
              <a:rPr lang="en-US" altLang="en-US"/>
              <a:pPr/>
              <a:t>78</a:t>
            </a:fld>
            <a:endParaRPr lang="en-US" altLang="en-US"/>
          </a:p>
        </p:txBody>
      </p:sp>
      <p:sp>
        <p:nvSpPr>
          <p:cNvPr id="8806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2854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81C145FC-9E8A-4AA3-996A-584B29E6AAC0}" type="slidenum">
              <a:rPr lang="en-US" altLang="en-US"/>
              <a:pPr/>
              <a:t>43</a:t>
            </a:fld>
            <a:endParaRPr lang="en-US" altLang="en-US"/>
          </a:p>
        </p:txBody>
      </p:sp>
      <p:sp>
        <p:nvSpPr>
          <p:cNvPr id="5222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68449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7609D759-8580-41A1-83E4-DB7127D6AF88}" type="slidenum">
              <a:rPr lang="en-US" altLang="en-US"/>
              <a:pPr/>
              <a:t>79</a:t>
            </a:fld>
            <a:endParaRPr lang="en-US" altLang="en-US"/>
          </a:p>
        </p:txBody>
      </p:sp>
      <p:sp>
        <p:nvSpPr>
          <p:cNvPr id="8908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93900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8C5A945F-A86A-4EA8-8480-FE65D64D5535}" type="slidenum">
              <a:rPr lang="en-US" altLang="en-US"/>
              <a:pPr/>
              <a:t>80</a:t>
            </a:fld>
            <a:endParaRPr lang="en-US" altLang="en-US"/>
          </a:p>
        </p:txBody>
      </p:sp>
      <p:sp>
        <p:nvSpPr>
          <p:cNvPr id="901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91466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463F074B-913F-45AA-B274-F86E98282EBC}" type="slidenum">
              <a:rPr lang="en-US" altLang="en-US"/>
              <a:pPr/>
              <a:t>81</a:t>
            </a:fld>
            <a:endParaRPr lang="en-US" altLang="en-US"/>
          </a:p>
        </p:txBody>
      </p:sp>
      <p:sp>
        <p:nvSpPr>
          <p:cNvPr id="911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57853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6586FB9-B97F-49CF-8F00-E7A9E1AFB6E6}" type="slidenum">
              <a:rPr lang="en-US" altLang="en-US"/>
              <a:pPr/>
              <a:t>82</a:t>
            </a:fld>
            <a:endParaRPr lang="en-US" altLang="en-US"/>
          </a:p>
        </p:txBody>
      </p:sp>
      <p:sp>
        <p:nvSpPr>
          <p:cNvPr id="921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5386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4505E7F-8BE5-430F-8ECC-B139814154DF}" type="slidenum">
              <a:rPr lang="en-US" altLang="en-US"/>
              <a:pPr/>
              <a:t>106</a:t>
            </a:fld>
            <a:endParaRPr lang="en-US" altLang="en-US"/>
          </a:p>
        </p:txBody>
      </p:sp>
      <p:sp>
        <p:nvSpPr>
          <p:cNvPr id="9318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76588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99543B21-B56C-4FC5-B0F1-98A09AC30543}" type="slidenum">
              <a:rPr lang="en-US" altLang="en-US"/>
              <a:pPr/>
              <a:t>44</a:t>
            </a:fld>
            <a:endParaRPr lang="en-US" altLang="en-US"/>
          </a:p>
        </p:txBody>
      </p:sp>
      <p:sp>
        <p:nvSpPr>
          <p:cNvPr id="5324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0"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7970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31182A2A-4376-4CBE-8F63-6C4181781749}" type="slidenum">
              <a:rPr lang="en-US" altLang="en-US"/>
              <a:pPr/>
              <a:t>45</a:t>
            </a:fld>
            <a:endParaRPr lang="en-US" altLang="en-US"/>
          </a:p>
        </p:txBody>
      </p:sp>
      <p:sp>
        <p:nvSpPr>
          <p:cNvPr id="5427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6782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B4288578-D784-4CE6-B69C-F6F62F46B812}" type="slidenum">
              <a:rPr lang="en-US" altLang="en-US"/>
              <a:pPr/>
              <a:t>46</a:t>
            </a:fld>
            <a:endParaRPr lang="en-US" altLang="en-US"/>
          </a:p>
        </p:txBody>
      </p:sp>
      <p:sp>
        <p:nvSpPr>
          <p:cNvPr id="552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55486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8921E7FC-345F-4BBD-9D83-6F0295F49C4D}" type="slidenum">
              <a:rPr lang="en-US" altLang="en-US"/>
              <a:pPr/>
              <a:t>47</a:t>
            </a:fld>
            <a:endParaRPr lang="en-US" altLang="en-US"/>
          </a:p>
        </p:txBody>
      </p:sp>
      <p:sp>
        <p:nvSpPr>
          <p:cNvPr id="5632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61228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7E1C6A07-F5DF-48C1-AE86-E3A830FE8C43}" type="slidenum">
              <a:rPr lang="en-US" altLang="en-US"/>
              <a:pPr/>
              <a:t>48</a:t>
            </a:fld>
            <a:endParaRPr lang="en-US" altLang="en-US"/>
          </a:p>
        </p:txBody>
      </p:sp>
      <p:sp>
        <p:nvSpPr>
          <p:cNvPr id="573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80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E19E626-E803-4D5C-B71E-FBA80E9D2433}" type="datetimeFigureOut">
              <a:rPr lang="en-IN" smtClean="0"/>
              <a:t>14-06-2016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2611645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19E626-E803-4D5C-B71E-FBA80E9D2433}" type="datetimeFigureOut">
              <a:rPr lang="en-IN" smtClean="0"/>
              <a:t>14-06-2016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102601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19E626-E803-4D5C-B71E-FBA80E9D2433}" type="datetimeFigureOut">
              <a:rPr lang="en-IN" smtClean="0"/>
              <a:t>14-06-2016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290017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19E626-E803-4D5C-B71E-FBA80E9D2433}" type="datetimeFigureOut">
              <a:rPr lang="en-IN" smtClean="0"/>
              <a:t>14-06-2016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39996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19E626-E803-4D5C-B71E-FBA80E9D2433}" type="datetimeFigureOut">
              <a:rPr lang="en-IN" smtClean="0"/>
              <a:t>14-06-2016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145031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E19E626-E803-4D5C-B71E-FBA80E9D2433}" type="datetimeFigureOut">
              <a:rPr lang="en-IN" smtClean="0"/>
              <a:t>14-06-2016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89623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E19E626-E803-4D5C-B71E-FBA80E9D2433}" type="datetimeFigureOut">
              <a:rPr lang="en-IN" smtClean="0"/>
              <a:t>14-06-2016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400631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E19E626-E803-4D5C-B71E-FBA80E9D2433}" type="datetimeFigureOut">
              <a:rPr lang="en-IN" smtClean="0"/>
              <a:t>14-06-2016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221107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9E626-E803-4D5C-B71E-FBA80E9D2433}" type="datetimeFigureOut">
              <a:rPr lang="en-IN" smtClean="0"/>
              <a:t>14-06-2016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180517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19E626-E803-4D5C-B71E-FBA80E9D2433}" type="datetimeFigureOut">
              <a:rPr lang="en-IN" smtClean="0"/>
              <a:t>14-06-2016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91865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19E626-E803-4D5C-B71E-FBA80E9D2433}" type="datetimeFigureOut">
              <a:rPr lang="en-IN" smtClean="0"/>
              <a:t>14-06-2016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2072A0-F949-4BB9-AA8A-3E38F7DF5664}" type="slidenum">
              <a:rPr lang="en-IN" smtClean="0"/>
              <a:t>‹#›</a:t>
            </a:fld>
            <a:endParaRPr lang="en-IN"/>
          </a:p>
        </p:txBody>
      </p:sp>
    </p:spTree>
    <p:extLst>
      <p:ext uri="{BB962C8B-B14F-4D97-AF65-F5344CB8AC3E}">
        <p14:creationId xmlns:p14="http://schemas.microsoft.com/office/powerpoint/2010/main" val="3110441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9E626-E803-4D5C-B71E-FBA80E9D2433}" type="datetimeFigureOut">
              <a:rPr lang="en-IN" smtClean="0"/>
              <a:t>14-06-2016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072A0-F949-4BB9-AA8A-3E38F7DF5664}" type="slidenum">
              <a:rPr lang="en-IN" smtClean="0"/>
              <a:t>‹#›</a:t>
            </a:fld>
            <a:endParaRPr lang="en-IN"/>
          </a:p>
        </p:txBody>
      </p:sp>
    </p:spTree>
    <p:extLst>
      <p:ext uri="{BB962C8B-B14F-4D97-AF65-F5344CB8AC3E}">
        <p14:creationId xmlns:p14="http://schemas.microsoft.com/office/powerpoint/2010/main" val="2235469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de.google.com/p/rfc5766-turn-server/" TargetMode="External"/><Relationship Id="rId2" Type="http://schemas.openxmlformats.org/officeDocument/2006/relationships/hyperlink" Target="http://apprtc.appspot.com/" TargetMode="External"/><Relationship Id="rId1" Type="http://schemas.openxmlformats.org/officeDocument/2006/relationships/slideLayout" Target="../slideLayouts/slideLayout2.xml"/><Relationship Id="rId4" Type="http://schemas.openxmlformats.org/officeDocument/2006/relationships/hyperlink" Target="https://groups.google.com/forum/#!msg/discuss-webrtc/X-OeIUC0efs/XW5Wf7Tt1vMJ"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pprtc.appspot.com/"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sipml5.org/index.html" TargetMode="Externa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STUN" TargetMode="External"/><Relationship Id="rId2" Type="http://schemas.openxmlformats.org/officeDocument/2006/relationships/hyperlink" Target="http://www.howstuffworks.com/nat.ht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webrtcstats.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priologic/easyrtc" TargetMode="External"/><Relationship Id="rId2" Type="http://schemas.openxmlformats.org/officeDocument/2006/relationships/hyperlink" Target="https://github.com/webRTC/webRTC.io" TargetMode="External"/><Relationship Id="rId1" Type="http://schemas.openxmlformats.org/officeDocument/2006/relationships/slideLayout" Target="../slideLayouts/slideLayout2.xml"/><Relationship Id="rId5" Type="http://schemas.openxmlformats.org/officeDocument/2006/relationships/hyperlink" Target="https://github.com/HenrikJoreteg/SimpleWebRTC" TargetMode="External"/><Relationship Id="rId4" Type="http://schemas.openxmlformats.org/officeDocument/2006/relationships/hyperlink" Target="https://github.com/andyet/signalmaster"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100" y="1705140"/>
            <a:ext cx="2714685" cy="3686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178" y="1036909"/>
            <a:ext cx="2913426" cy="6221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3"/>
          <p:cNvSpPr txBox="1">
            <a:spLocks noChangeArrowheads="1"/>
          </p:cNvSpPr>
          <p:nvPr/>
        </p:nvSpPr>
        <p:spPr bwMode="auto">
          <a:xfrm>
            <a:off x="2041255" y="5574491"/>
            <a:ext cx="8295271"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56826"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400" dirty="0" smtClean="0"/>
              <a:t>Parameswari </a:t>
            </a:r>
            <a:r>
              <a:rPr lang="en-US" altLang="en-US" sz="2400" dirty="0" err="1" smtClean="0"/>
              <a:t>Ettiappan</a:t>
            </a:r>
            <a:endParaRPr lang="en-US" altLang="en-US" sz="2400" dirty="0"/>
          </a:p>
        </p:txBody>
      </p:sp>
    </p:spTree>
    <p:extLst>
      <p:ext uri="{BB962C8B-B14F-4D97-AF65-F5344CB8AC3E}">
        <p14:creationId xmlns:p14="http://schemas.microsoft.com/office/powerpoint/2010/main" val="40847539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iangl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379" y="723331"/>
            <a:ext cx="8911988" cy="58412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69744" y="0"/>
            <a:ext cx="8065827" cy="646331"/>
          </a:xfrm>
          <a:prstGeom prst="rect">
            <a:avLst/>
          </a:prstGeom>
          <a:noFill/>
        </p:spPr>
        <p:txBody>
          <a:bodyPr wrap="square" rtlCol="0">
            <a:spAutoFit/>
          </a:bodyPr>
          <a:lstStyle/>
          <a:p>
            <a:pPr algn="ctr"/>
            <a:r>
              <a:rPr lang="en-IN" sz="3600" dirty="0"/>
              <a:t> Triangle</a:t>
            </a:r>
          </a:p>
        </p:txBody>
      </p:sp>
    </p:spTree>
    <p:extLst>
      <p:ext uri="{BB962C8B-B14F-4D97-AF65-F5344CB8AC3E}">
        <p14:creationId xmlns:p14="http://schemas.microsoft.com/office/powerpoint/2010/main" val="2578866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3.bp.blogspot.com/-9Z8EpKSJwXc/VKPKIm_VtpI/AAAAAAAAADo/mngjf2Bc1Sg/s1600/sip-vs-webrt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5" y="586854"/>
            <a:ext cx="11428622" cy="484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398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3414" y="499113"/>
            <a:ext cx="10818125" cy="830997"/>
          </a:xfrm>
          <a:prstGeom prst="rect">
            <a:avLst/>
          </a:prstGeom>
        </p:spPr>
        <p:txBody>
          <a:bodyPr wrap="square">
            <a:spAutoFit/>
          </a:bodyPr>
          <a:lstStyle/>
          <a:p>
            <a:pPr algn="ctr"/>
            <a:r>
              <a:rPr lang="en-IN" sz="2400" dirty="0" err="1">
                <a:solidFill>
                  <a:srgbClr val="545E66"/>
                </a:solidFill>
                <a:latin typeface="proxima-nova-light"/>
              </a:rPr>
              <a:t>WebRTC</a:t>
            </a:r>
            <a:r>
              <a:rPr lang="en-IN" sz="2400" dirty="0">
                <a:solidFill>
                  <a:srgbClr val="545E66"/>
                </a:solidFill>
                <a:latin typeface="proxima-nova-light"/>
              </a:rPr>
              <a:t> Security with Access Control, AES &amp; TLS/SSL encryption for </a:t>
            </a:r>
            <a:r>
              <a:rPr lang="en-IN" sz="2400" dirty="0" err="1">
                <a:solidFill>
                  <a:srgbClr val="545E66"/>
                </a:solidFill>
                <a:latin typeface="proxima-nova-light"/>
              </a:rPr>
              <a:t>Realtime</a:t>
            </a:r>
            <a:r>
              <a:rPr lang="en-IN" sz="2400" dirty="0">
                <a:solidFill>
                  <a:srgbClr val="545E66"/>
                </a:solidFill>
                <a:latin typeface="proxima-nova-light"/>
              </a:rPr>
              <a:t> Apps</a:t>
            </a:r>
            <a:endParaRPr lang="en-IN" sz="2400" b="0" i="0" dirty="0">
              <a:solidFill>
                <a:srgbClr val="545E66"/>
              </a:solidFill>
              <a:effectLst/>
              <a:latin typeface="proxima-nova-light"/>
            </a:endParaRPr>
          </a:p>
        </p:txBody>
      </p:sp>
      <p:pic>
        <p:nvPicPr>
          <p:cNvPr id="10242" name="Picture 2" descr="PubNub Access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425" y="1487606"/>
            <a:ext cx="9075760" cy="491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0857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Free Switch</a:t>
            </a:r>
            <a:br>
              <a:rPr lang="en-IN" dirty="0"/>
            </a:b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980503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138" y="375273"/>
            <a:ext cx="11600597" cy="5632311"/>
          </a:xfrm>
          <a:prstGeom prst="rect">
            <a:avLst/>
          </a:prstGeom>
        </p:spPr>
        <p:txBody>
          <a:bodyPr wrap="square">
            <a:spAutoFit/>
          </a:bodyPr>
          <a:lstStyle/>
          <a:p>
            <a:r>
              <a:rPr lang="en-IN" sz="2400" b="1" dirty="0">
                <a:latin typeface="BookAntiqua-Bold"/>
              </a:rPr>
              <a:t>Module type: Purpose:</a:t>
            </a:r>
          </a:p>
          <a:p>
            <a:r>
              <a:rPr lang="en-IN" sz="2400" b="1" dirty="0">
                <a:latin typeface="BookAntiqua-Bold"/>
              </a:rPr>
              <a:t>Endpoint </a:t>
            </a:r>
            <a:r>
              <a:rPr lang="en-IN" sz="2400" dirty="0">
                <a:latin typeface="BookAntiqua"/>
              </a:rPr>
              <a:t>Telephone protocols like SIP/H.323 and POTS lines</a:t>
            </a:r>
          </a:p>
          <a:p>
            <a:r>
              <a:rPr lang="en-IN" sz="2400" b="1" dirty="0">
                <a:latin typeface="BookAntiqua-Bold"/>
              </a:rPr>
              <a:t>Application </a:t>
            </a:r>
            <a:r>
              <a:rPr lang="en-IN" sz="2400" dirty="0">
                <a:latin typeface="BookAntiqua"/>
              </a:rPr>
              <a:t>Performs a task such as playing audio or setting data</a:t>
            </a:r>
          </a:p>
          <a:p>
            <a:r>
              <a:rPr lang="en-IN" sz="2400" b="1" dirty="0">
                <a:latin typeface="BookAntiqua-Bold"/>
              </a:rPr>
              <a:t>Application</a:t>
            </a:r>
          </a:p>
          <a:p>
            <a:r>
              <a:rPr lang="en-IN" sz="2400" b="1" dirty="0">
                <a:latin typeface="BookAntiqua-Bold"/>
              </a:rPr>
              <a:t>Programming</a:t>
            </a:r>
          </a:p>
          <a:p>
            <a:r>
              <a:rPr lang="en-IN" sz="2400" b="1" dirty="0">
                <a:latin typeface="BookAntiqua-Bold"/>
              </a:rPr>
              <a:t>Interface </a:t>
            </a:r>
            <a:r>
              <a:rPr lang="en-IN" sz="2400" dirty="0">
                <a:latin typeface="BookAntiqua"/>
              </a:rPr>
              <a:t>(</a:t>
            </a:r>
            <a:r>
              <a:rPr lang="en-IN" sz="2400" b="1" dirty="0">
                <a:latin typeface="BookAntiqua-Bold"/>
              </a:rPr>
              <a:t>API</a:t>
            </a:r>
            <a:r>
              <a:rPr lang="en-IN" sz="2400" dirty="0">
                <a:latin typeface="BookAntiqua"/>
              </a:rPr>
              <a:t>)</a:t>
            </a:r>
          </a:p>
          <a:p>
            <a:r>
              <a:rPr lang="en-IN" sz="2400" dirty="0">
                <a:latin typeface="BookAntiqua"/>
              </a:rPr>
              <a:t>Exports a function that takes text input and returns text output,</a:t>
            </a:r>
          </a:p>
          <a:p>
            <a:r>
              <a:rPr lang="en-IN" sz="2400" dirty="0">
                <a:latin typeface="BookAntiqua"/>
              </a:rPr>
              <a:t>which could be used across modules or from an external</a:t>
            </a:r>
          </a:p>
          <a:p>
            <a:r>
              <a:rPr lang="en-IN" sz="2400" dirty="0">
                <a:latin typeface="BookAntiqua"/>
              </a:rPr>
              <a:t>connection</a:t>
            </a:r>
          </a:p>
          <a:p>
            <a:r>
              <a:rPr lang="en-IN" sz="2400" b="1" dirty="0">
                <a:latin typeface="BookAntiqua-Bold"/>
              </a:rPr>
              <a:t>Automated Speech</a:t>
            </a:r>
          </a:p>
          <a:p>
            <a:r>
              <a:rPr lang="en-IN" sz="2400" b="1" dirty="0">
                <a:latin typeface="BookAntiqua-Bold"/>
              </a:rPr>
              <a:t>Recognition </a:t>
            </a:r>
            <a:r>
              <a:rPr lang="en-IN" sz="2400" dirty="0">
                <a:latin typeface="BookAntiqua"/>
              </a:rPr>
              <a:t>(</a:t>
            </a:r>
            <a:r>
              <a:rPr lang="en-IN" sz="2400" b="1" dirty="0">
                <a:latin typeface="BookAntiqua-Bold"/>
              </a:rPr>
              <a:t>ASR</a:t>
            </a:r>
            <a:r>
              <a:rPr lang="en-IN" sz="2400" dirty="0">
                <a:latin typeface="BookAntiqua"/>
              </a:rPr>
              <a:t>)</a:t>
            </a:r>
          </a:p>
          <a:p>
            <a:r>
              <a:rPr lang="en-IN" sz="2400" dirty="0">
                <a:latin typeface="BookAntiqua"/>
              </a:rPr>
              <a:t>Interfaces with speech recognition systems</a:t>
            </a:r>
          </a:p>
          <a:p>
            <a:r>
              <a:rPr lang="en-IN" sz="2400" b="1" dirty="0">
                <a:latin typeface="BookAntiqua-Bold"/>
              </a:rPr>
              <a:t>Chat </a:t>
            </a:r>
            <a:r>
              <a:rPr lang="en-IN" sz="2400" dirty="0">
                <a:latin typeface="BookAntiqua"/>
              </a:rPr>
              <a:t>Bridges and exchanges various chat protocols</a:t>
            </a:r>
          </a:p>
          <a:p>
            <a:r>
              <a:rPr lang="en-IN" sz="2400" b="1" dirty="0">
                <a:latin typeface="BookAntiqua-Bold"/>
              </a:rPr>
              <a:t>Codec </a:t>
            </a:r>
            <a:r>
              <a:rPr lang="en-IN" sz="2400" dirty="0">
                <a:latin typeface="BookAntiqua"/>
              </a:rPr>
              <a:t>Translates between audio formats</a:t>
            </a:r>
          </a:p>
          <a:p>
            <a:r>
              <a:rPr lang="en-IN" sz="2400" b="1" dirty="0" err="1">
                <a:latin typeface="BookAntiqua-Bold"/>
              </a:rPr>
              <a:t>Dialplan</a:t>
            </a:r>
            <a:r>
              <a:rPr lang="en-IN" sz="2400" b="1" dirty="0">
                <a:latin typeface="BookAntiqua-Bold"/>
              </a:rPr>
              <a:t> </a:t>
            </a:r>
            <a:r>
              <a:rPr lang="en-IN" sz="2400" dirty="0">
                <a:latin typeface="BookAntiqua"/>
              </a:rPr>
              <a:t>Parses the call details and decides where to route the </a:t>
            </a:r>
            <a:r>
              <a:rPr lang="en-IN" sz="2400" dirty="0" smtClean="0">
                <a:latin typeface="BookAntiqua"/>
              </a:rPr>
              <a:t>call</a:t>
            </a:r>
            <a:endParaRPr lang="en-IN" sz="2400" dirty="0">
              <a:latin typeface="BookAntiqua"/>
            </a:endParaRPr>
          </a:p>
        </p:txBody>
      </p:sp>
    </p:spTree>
    <p:extLst>
      <p:ext uri="{BB962C8B-B14F-4D97-AF65-F5344CB8AC3E}">
        <p14:creationId xmlns:p14="http://schemas.microsoft.com/office/powerpoint/2010/main" val="874745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728" y="700291"/>
            <a:ext cx="11600597" cy="5632311"/>
          </a:xfrm>
          <a:prstGeom prst="rect">
            <a:avLst/>
          </a:prstGeom>
        </p:spPr>
        <p:txBody>
          <a:bodyPr wrap="square">
            <a:spAutoFit/>
          </a:bodyPr>
          <a:lstStyle/>
          <a:p>
            <a:r>
              <a:rPr lang="en-IN" sz="2400" b="1" dirty="0">
                <a:latin typeface="BookAntiqua-Bold"/>
              </a:rPr>
              <a:t>Directory </a:t>
            </a:r>
            <a:r>
              <a:rPr lang="en-IN" sz="2400" dirty="0">
                <a:latin typeface="BookAntiqua"/>
              </a:rPr>
              <a:t>Connects directory information services, such as LDAP, to a</a:t>
            </a:r>
          </a:p>
          <a:p>
            <a:r>
              <a:rPr lang="en-IN" sz="2400" dirty="0">
                <a:latin typeface="BookAntiqua"/>
              </a:rPr>
              <a:t>common core lookup API</a:t>
            </a:r>
          </a:p>
          <a:p>
            <a:r>
              <a:rPr lang="en-IN" sz="2400" b="1" dirty="0">
                <a:latin typeface="BookAntiqua-Bold"/>
              </a:rPr>
              <a:t>Event handlers </a:t>
            </a:r>
            <a:r>
              <a:rPr lang="en-IN" sz="2400" dirty="0">
                <a:latin typeface="BookAntiqua"/>
              </a:rPr>
              <a:t>Allows external programs to control </a:t>
            </a:r>
            <a:r>
              <a:rPr lang="en-IN" sz="2400" dirty="0" err="1">
                <a:latin typeface="BookAntiqua"/>
              </a:rPr>
              <a:t>FreeSWITCH</a:t>
            </a:r>
            <a:endParaRPr lang="en-IN" sz="2400" dirty="0">
              <a:latin typeface="BookAntiqua"/>
            </a:endParaRPr>
          </a:p>
          <a:p>
            <a:r>
              <a:rPr lang="en-IN" sz="2400" b="1" dirty="0">
                <a:latin typeface="BookAntiqua-Bold"/>
              </a:rPr>
              <a:t>File </a:t>
            </a:r>
            <a:r>
              <a:rPr lang="en-IN" sz="2400" dirty="0">
                <a:latin typeface="BookAntiqua"/>
              </a:rPr>
              <a:t>Provides an interface to extract and play sound from various</a:t>
            </a:r>
          </a:p>
          <a:p>
            <a:r>
              <a:rPr lang="en-IN" sz="2400" dirty="0">
                <a:latin typeface="BookAntiqua"/>
              </a:rPr>
              <a:t>audio file formats</a:t>
            </a:r>
          </a:p>
          <a:p>
            <a:r>
              <a:rPr lang="en-IN" sz="2400" b="1" dirty="0">
                <a:latin typeface="BookAntiqua-Bold"/>
              </a:rPr>
              <a:t>Formats </a:t>
            </a:r>
            <a:r>
              <a:rPr lang="en-IN" sz="2400" dirty="0">
                <a:latin typeface="BookAntiqua"/>
              </a:rPr>
              <a:t>Plays audio files in various formats</a:t>
            </a:r>
          </a:p>
          <a:p>
            <a:r>
              <a:rPr lang="en-IN" sz="2400" b="1" dirty="0">
                <a:latin typeface="BookAntiqua-Bold"/>
              </a:rPr>
              <a:t>Languages </a:t>
            </a:r>
            <a:r>
              <a:rPr lang="en-IN" sz="2400" dirty="0">
                <a:latin typeface="BookAntiqua"/>
              </a:rPr>
              <a:t>Programming language interfaces used for call control</a:t>
            </a:r>
          </a:p>
          <a:p>
            <a:r>
              <a:rPr lang="en-IN" sz="2400" b="1" dirty="0">
                <a:latin typeface="BookAntiqua-Bold"/>
              </a:rPr>
              <a:t>Loggers </a:t>
            </a:r>
            <a:r>
              <a:rPr lang="en-IN" sz="2400" dirty="0">
                <a:latin typeface="BookAntiqua"/>
              </a:rPr>
              <a:t>Controls logging to the console, system log, or log files</a:t>
            </a:r>
          </a:p>
          <a:p>
            <a:r>
              <a:rPr lang="en-IN" sz="2400" b="1" dirty="0">
                <a:latin typeface="BookAntiqua-Bold"/>
              </a:rPr>
              <a:t>Say </a:t>
            </a:r>
            <a:r>
              <a:rPr lang="en-IN" sz="2400" dirty="0">
                <a:latin typeface="BookAntiqua"/>
              </a:rPr>
              <a:t>Strings together audio files in various languages to provide</a:t>
            </a:r>
          </a:p>
          <a:p>
            <a:r>
              <a:rPr lang="en-IN" sz="2400" dirty="0">
                <a:latin typeface="BookAntiqua"/>
              </a:rPr>
              <a:t>feedback to say things like phone numbers, time of day, spell</a:t>
            </a:r>
          </a:p>
          <a:p>
            <a:r>
              <a:rPr lang="en-IN" sz="2400" dirty="0">
                <a:latin typeface="BookAntiqua"/>
              </a:rPr>
              <a:t>words, and so on</a:t>
            </a:r>
          </a:p>
          <a:p>
            <a:r>
              <a:rPr lang="en-IN" sz="2400" b="1" dirty="0">
                <a:latin typeface="BookAntiqua-Bold"/>
              </a:rPr>
              <a:t>Text-To-Speech </a:t>
            </a:r>
            <a:r>
              <a:rPr lang="en-IN" sz="2400" dirty="0">
                <a:latin typeface="BookAntiqua"/>
              </a:rPr>
              <a:t>(</a:t>
            </a:r>
            <a:r>
              <a:rPr lang="en-IN" sz="2400" b="1" dirty="0">
                <a:latin typeface="BookAntiqua-Bold"/>
              </a:rPr>
              <a:t>TTS</a:t>
            </a:r>
            <a:r>
              <a:rPr lang="en-IN" sz="2400" dirty="0">
                <a:latin typeface="BookAntiqua"/>
              </a:rPr>
              <a:t>) Interfaces with text-to-speech engines</a:t>
            </a:r>
          </a:p>
          <a:p>
            <a:r>
              <a:rPr lang="en-IN" sz="2400" b="1" dirty="0">
                <a:latin typeface="BookAntiqua-Bold"/>
              </a:rPr>
              <a:t>Timers </a:t>
            </a:r>
            <a:r>
              <a:rPr lang="en-IN" sz="2400" dirty="0">
                <a:latin typeface="BookAntiqua"/>
              </a:rPr>
              <a:t>POSIX or Linux kernel timing in applications</a:t>
            </a:r>
          </a:p>
          <a:p>
            <a:r>
              <a:rPr lang="en-IN" sz="2400" b="1" dirty="0">
                <a:latin typeface="BookAntiqua-Bold"/>
              </a:rPr>
              <a:t>XML Interfaces </a:t>
            </a:r>
            <a:r>
              <a:rPr lang="en-IN" sz="2400" dirty="0">
                <a:latin typeface="BookAntiqua"/>
              </a:rPr>
              <a:t>Uses XML for </a:t>
            </a:r>
            <a:r>
              <a:rPr lang="en-IN" sz="2400" b="1" dirty="0">
                <a:latin typeface="BookAntiqua-Bold"/>
              </a:rPr>
              <a:t>Call Detail Records </a:t>
            </a:r>
            <a:r>
              <a:rPr lang="en-IN" sz="2400" dirty="0">
                <a:latin typeface="BookAntiqua"/>
              </a:rPr>
              <a:t>(</a:t>
            </a:r>
            <a:r>
              <a:rPr lang="en-IN" sz="2400" b="1" dirty="0">
                <a:latin typeface="BookAntiqua-Bold"/>
              </a:rPr>
              <a:t>CDRs</a:t>
            </a:r>
            <a:r>
              <a:rPr lang="en-IN" sz="2400" dirty="0">
                <a:latin typeface="BookAntiqua"/>
              </a:rPr>
              <a:t>), RADIUS, CURL,</a:t>
            </a:r>
          </a:p>
          <a:p>
            <a:r>
              <a:rPr lang="en-IN" sz="2400" dirty="0">
                <a:latin typeface="BookAntiqua"/>
              </a:rPr>
              <a:t>LDAP, RPC, and/or SCGI</a:t>
            </a:r>
            <a:endParaRPr lang="en-IN" sz="2400" dirty="0"/>
          </a:p>
        </p:txBody>
      </p:sp>
    </p:spTree>
    <p:extLst>
      <p:ext uri="{BB962C8B-B14F-4D97-AF65-F5344CB8AC3E}">
        <p14:creationId xmlns:p14="http://schemas.microsoft.com/office/powerpoint/2010/main" val="4011306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34" y="136478"/>
            <a:ext cx="11177517" cy="6550925"/>
          </a:xfrm>
          <a:prstGeom prst="rect">
            <a:avLst/>
          </a:prstGeom>
        </p:spPr>
      </p:pic>
    </p:spTree>
    <p:extLst>
      <p:ext uri="{BB962C8B-B14F-4D97-AF65-F5344CB8AC3E}">
        <p14:creationId xmlns:p14="http://schemas.microsoft.com/office/powerpoint/2010/main" val="9958267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347" y="2096861"/>
            <a:ext cx="2714685" cy="3686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178" y="1528001"/>
            <a:ext cx="2913426" cy="6221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560635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Architecture</a:t>
            </a:r>
            <a:endParaRPr lang="en-US" sz="5400" dirty="0">
              <a:latin typeface="AR DELANEY" panose="02000000000000000000" pitchFamily="2" charset="0"/>
            </a:endParaRPr>
          </a:p>
        </p:txBody>
      </p:sp>
      <p:pic>
        <p:nvPicPr>
          <p:cNvPr id="17" name="Picture 16"/>
          <p:cNvPicPr>
            <a:picLocks noChangeAspect="1"/>
          </p:cNvPicPr>
          <p:nvPr/>
        </p:nvPicPr>
        <p:blipFill>
          <a:blip r:embed="rId2"/>
          <a:stretch>
            <a:fillRect/>
          </a:stretch>
        </p:blipFill>
        <p:spPr>
          <a:xfrm>
            <a:off x="2512312" y="1802328"/>
            <a:ext cx="7136895" cy="4703668"/>
          </a:xfrm>
          <a:prstGeom prst="rect">
            <a:avLst/>
          </a:prstGeom>
          <a:ln>
            <a:noFill/>
          </a:ln>
          <a:effectLst>
            <a:softEdge rad="112500"/>
          </a:effectLst>
        </p:spPr>
      </p:pic>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47713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5649" y="2421541"/>
            <a:ext cx="9872871" cy="3000123"/>
          </a:xfrm>
        </p:spPr>
        <p:txBody>
          <a:bodyPr>
            <a:normAutofit/>
          </a:bodyPr>
          <a:lstStyle/>
          <a:p>
            <a:pPr algn="just">
              <a:lnSpc>
                <a:spcPct val="150000"/>
              </a:lnSpc>
            </a:pPr>
            <a:r>
              <a:rPr lang="en-US" sz="2400" spc="80" dirty="0">
                <a:latin typeface="AR CENA" panose="02000000000000000000" pitchFamily="2" charset="0"/>
              </a:rPr>
              <a:t>At startup, browsers </a:t>
            </a:r>
            <a:r>
              <a:rPr lang="en-US" sz="2400" spc="80" dirty="0" smtClean="0">
                <a:latin typeface="AR CENA" panose="02000000000000000000" pitchFamily="2" charset="0"/>
              </a:rPr>
              <a:t>do </a:t>
            </a:r>
            <a:r>
              <a:rPr lang="en-US" sz="2400" spc="80" dirty="0">
                <a:latin typeface="AR CENA" panose="02000000000000000000" pitchFamily="2" charset="0"/>
              </a:rPr>
              <a:t>not know each </a:t>
            </a:r>
            <a:r>
              <a:rPr lang="en-US" sz="2400" spc="80" dirty="0" smtClean="0">
                <a:latin typeface="AR CENA" panose="02000000000000000000" pitchFamily="2" charset="0"/>
              </a:rPr>
              <a:t>other.</a:t>
            </a:r>
          </a:p>
          <a:p>
            <a:pPr algn="just">
              <a:lnSpc>
                <a:spcPct val="150000"/>
              </a:lnSpc>
            </a:pPr>
            <a:r>
              <a:rPr lang="en-US" sz="2400" spc="80" dirty="0" smtClean="0">
                <a:latin typeface="AR CENA" panose="02000000000000000000" pitchFamily="2" charset="0"/>
              </a:rPr>
              <a:t>JavaScript </a:t>
            </a:r>
            <a:r>
              <a:rPr lang="en-US" sz="2400" spc="80" dirty="0">
                <a:latin typeface="AR CENA" panose="02000000000000000000" pitchFamily="2" charset="0"/>
              </a:rPr>
              <a:t>mediates the setup process through server</a:t>
            </a:r>
            <a:r>
              <a:rPr lang="en-US" sz="2400" spc="80" dirty="0" smtClean="0">
                <a:latin typeface="AR CENA" panose="02000000000000000000" pitchFamily="2" charset="0"/>
              </a:rPr>
              <a:t>.</a:t>
            </a:r>
          </a:p>
          <a:p>
            <a:pPr algn="just">
              <a:lnSpc>
                <a:spcPct val="150000"/>
              </a:lnSpc>
            </a:pPr>
            <a:r>
              <a:rPr lang="en-US" sz="2400" spc="80" dirty="0" smtClean="0">
                <a:latin typeface="AR CENA" panose="02000000000000000000" pitchFamily="2" charset="0"/>
              </a:rPr>
              <a:t>Media </a:t>
            </a:r>
            <a:r>
              <a:rPr lang="en-US" sz="2400" spc="80" dirty="0">
                <a:latin typeface="AR CENA" panose="02000000000000000000" pitchFamily="2" charset="0"/>
              </a:rPr>
              <a:t>flows through the shortest possible path for latency.</a:t>
            </a:r>
          </a:p>
          <a:p>
            <a:pPr marL="45720" indent="0" algn="just">
              <a:lnSpc>
                <a:spcPct val="150000"/>
              </a:lnSpc>
              <a:buNone/>
            </a:pPr>
            <a:endParaRPr lang="en-US" dirty="0">
              <a:latin typeface="AR CENA" panose="02000000000000000000" pitchFamily="2" charset="0"/>
            </a:endParaRPr>
          </a:p>
        </p:txBody>
      </p:sp>
      <p:sp>
        <p:nvSpPr>
          <p:cNvPr id="4" name="Title 1"/>
          <p:cNvSpPr>
            <a:spLocks noGrp="1"/>
          </p:cNvSpPr>
          <p:nvPr>
            <p:ph type="title"/>
          </p:nvPr>
        </p:nvSpPr>
        <p:spPr/>
        <p:txBody>
          <a:bodyPr>
            <a:normAutofit/>
          </a:bodyPr>
          <a:lstStyle/>
          <a:p>
            <a:pPr algn="ctr"/>
            <a:r>
              <a:rPr lang="en-US" sz="5400" dirty="0" smtClean="0">
                <a:latin typeface="AR DELANEY" panose="02000000000000000000" pitchFamily="2" charset="0"/>
              </a:rPr>
              <a:t>Architecture</a:t>
            </a:r>
            <a:endParaRPr lang="en-US" sz="5400" dirty="0">
              <a:latin typeface="AR DELANEY" panose="02000000000000000000" pitchFamily="2"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623223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SEP architecture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388" y="1772156"/>
            <a:ext cx="8609224" cy="46718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143000" y="609600"/>
            <a:ext cx="9875520" cy="1356360"/>
          </a:xfrm>
        </p:spPr>
        <p:txBody>
          <a:bodyPr>
            <a:normAutofit/>
          </a:bodyPr>
          <a:lstStyle/>
          <a:p>
            <a:pPr algn="ctr"/>
            <a:r>
              <a:rPr lang="en-US" sz="5400" dirty="0" smtClean="0">
                <a:latin typeface="AR DELANEY" panose="02000000000000000000" pitchFamily="2" charset="0"/>
              </a:rPr>
              <a:t>How peers connect?</a:t>
            </a:r>
            <a:endParaRPr lang="en-US" sz="5400" dirty="0">
              <a:latin typeface="AR DELANEY" panose="02000000000000000000" pitchFamily="2"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426383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AR DELANEY" panose="02000000000000000000" pitchFamily="2" charset="0"/>
              </a:rPr>
              <a:t>WebRTC Media Engine</a:t>
            </a:r>
            <a:endParaRPr lang="en-US" dirty="0">
              <a:latin typeface="AR DELANEY"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pic>
        <p:nvPicPr>
          <p:cNvPr id="6" name="Picture 5"/>
          <p:cNvPicPr>
            <a:picLocks noChangeAspect="1"/>
          </p:cNvPicPr>
          <p:nvPr/>
        </p:nvPicPr>
        <p:blipFill>
          <a:blip r:embed="rId2"/>
          <a:stretch>
            <a:fillRect/>
          </a:stretch>
        </p:blipFill>
        <p:spPr>
          <a:xfrm>
            <a:off x="2304097" y="1861378"/>
            <a:ext cx="7553325" cy="4362450"/>
          </a:xfrm>
          <a:prstGeom prst="rect">
            <a:avLst/>
          </a:prstGeom>
          <a:ln w="28575">
            <a:solidFill>
              <a:schemeClr val="tx2">
                <a:lumMod val="60000"/>
                <a:lumOff val="40000"/>
              </a:schemeClr>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021377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AR DELANEY" panose="02000000000000000000" pitchFamily="2" charset="0"/>
              </a:rPr>
              <a:t>WebRTC App. Need TO</a:t>
            </a:r>
            <a:endParaRPr lang="en-US" dirty="0">
              <a:latin typeface="AR DELANEY" panose="02000000000000000000" pitchFamily="2" charset="0"/>
            </a:endParaRPr>
          </a:p>
        </p:txBody>
      </p:sp>
      <p:sp>
        <p:nvSpPr>
          <p:cNvPr id="3" name="Content Placeholder 2"/>
          <p:cNvSpPr>
            <a:spLocks noGrp="1"/>
          </p:cNvSpPr>
          <p:nvPr>
            <p:ph idx="1"/>
          </p:nvPr>
        </p:nvSpPr>
        <p:spPr/>
        <p:txBody>
          <a:bodyPr>
            <a:normAutofit fontScale="85000" lnSpcReduction="10000"/>
          </a:bodyPr>
          <a:lstStyle/>
          <a:p>
            <a:pPr>
              <a:lnSpc>
                <a:spcPct val="150000"/>
              </a:lnSpc>
            </a:pPr>
            <a:r>
              <a:rPr lang="en-US" spc="80" dirty="0">
                <a:latin typeface="AR CENA" panose="02000000000000000000" pitchFamily="2" charset="0"/>
              </a:rPr>
              <a:t>Get streaming audio, video or other data</a:t>
            </a:r>
            <a:r>
              <a:rPr lang="en-US" spc="80" dirty="0" smtClean="0">
                <a:latin typeface="AR CENA" panose="02000000000000000000" pitchFamily="2" charset="0"/>
              </a:rPr>
              <a:t>.</a:t>
            </a:r>
          </a:p>
          <a:p>
            <a:pPr>
              <a:lnSpc>
                <a:spcPct val="150000"/>
              </a:lnSpc>
            </a:pPr>
            <a:r>
              <a:rPr lang="en-US" spc="80" dirty="0" smtClean="0">
                <a:latin typeface="AR CENA" panose="02000000000000000000" pitchFamily="2" charset="0"/>
              </a:rPr>
              <a:t>Get </a:t>
            </a:r>
            <a:r>
              <a:rPr lang="en-US" spc="80" dirty="0">
                <a:latin typeface="AR CENA" panose="02000000000000000000" pitchFamily="2" charset="0"/>
              </a:rPr>
              <a:t>network information such as IP address and port, and exchange this with other WebRTC clients (known as peers</a:t>
            </a:r>
            <a:r>
              <a:rPr lang="en-US" spc="80" dirty="0" smtClean="0">
                <a:latin typeface="AR CENA" panose="02000000000000000000" pitchFamily="2" charset="0"/>
              </a:rPr>
              <a:t>).</a:t>
            </a:r>
          </a:p>
          <a:p>
            <a:pPr>
              <a:lnSpc>
                <a:spcPct val="150000"/>
              </a:lnSpc>
            </a:pPr>
            <a:r>
              <a:rPr lang="en-US" spc="80" dirty="0">
                <a:latin typeface="AR CENA" panose="02000000000000000000" pitchFamily="2" charset="0"/>
              </a:rPr>
              <a:t>Coordinate signaling communication to report errors and initiate or close sessions</a:t>
            </a:r>
            <a:r>
              <a:rPr lang="en-US" spc="80" dirty="0" smtClean="0">
                <a:latin typeface="AR CENA" panose="02000000000000000000" pitchFamily="2" charset="0"/>
              </a:rPr>
              <a:t>.</a:t>
            </a:r>
          </a:p>
          <a:p>
            <a:pPr>
              <a:lnSpc>
                <a:spcPct val="150000"/>
              </a:lnSpc>
            </a:pPr>
            <a:r>
              <a:rPr lang="en-US" spc="80" dirty="0">
                <a:latin typeface="AR CENA" panose="02000000000000000000" pitchFamily="2" charset="0"/>
              </a:rPr>
              <a:t>Exchange information about media and client capability, such as resolution and codecs</a:t>
            </a:r>
            <a:r>
              <a:rPr lang="en-US" spc="80" dirty="0" smtClean="0">
                <a:latin typeface="AR CENA" panose="02000000000000000000" pitchFamily="2" charset="0"/>
              </a:rPr>
              <a:t>.</a:t>
            </a:r>
          </a:p>
          <a:p>
            <a:pPr>
              <a:lnSpc>
                <a:spcPct val="150000"/>
              </a:lnSpc>
            </a:pPr>
            <a:r>
              <a:rPr lang="en-US" spc="80" dirty="0">
                <a:latin typeface="AR CENA" panose="02000000000000000000" pitchFamily="2" charset="0"/>
              </a:rPr>
              <a:t>Communicate streaming audio, video or data.</a:t>
            </a:r>
          </a:p>
        </p:txBody>
      </p:sp>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4093286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Signaling</a:t>
            </a:r>
            <a:endParaRPr lang="en-US" sz="5400" dirty="0">
              <a:latin typeface="AR DELANEY" panose="02000000000000000000" pitchFamily="2" charset="0"/>
            </a:endParaRPr>
          </a:p>
        </p:txBody>
      </p:sp>
      <p:sp>
        <p:nvSpPr>
          <p:cNvPr id="3" name="Content Placeholder 2"/>
          <p:cNvSpPr>
            <a:spLocks noGrp="1"/>
          </p:cNvSpPr>
          <p:nvPr>
            <p:ph idx="1"/>
          </p:nvPr>
        </p:nvSpPr>
        <p:spPr>
          <a:xfrm>
            <a:off x="888024" y="2057400"/>
            <a:ext cx="10849708" cy="4166428"/>
          </a:xfrm>
        </p:spPr>
        <p:txBody>
          <a:bodyPr>
            <a:normAutofit fontScale="85000" lnSpcReduction="10000"/>
          </a:bodyPr>
          <a:lstStyle/>
          <a:p>
            <a:pPr>
              <a:lnSpc>
                <a:spcPct val="150000"/>
              </a:lnSpc>
            </a:pPr>
            <a:r>
              <a:rPr lang="en-US" sz="2700" spc="80" dirty="0" smtClean="0">
                <a:latin typeface="AR CENA" panose="02000000000000000000" pitchFamily="2" charset="0"/>
              </a:rPr>
              <a:t>Mechanism </a:t>
            </a:r>
            <a:r>
              <a:rPr lang="en-US" sz="2700" spc="80" dirty="0">
                <a:latin typeface="AR CENA" panose="02000000000000000000" pitchFamily="2" charset="0"/>
              </a:rPr>
              <a:t>to coordinate communication and to send control </a:t>
            </a:r>
            <a:r>
              <a:rPr lang="en-US" sz="2700" spc="80" dirty="0" smtClean="0">
                <a:latin typeface="AR CENA" panose="02000000000000000000" pitchFamily="2" charset="0"/>
              </a:rPr>
              <a:t>messages.</a:t>
            </a:r>
          </a:p>
          <a:p>
            <a:pPr>
              <a:lnSpc>
                <a:spcPct val="150000"/>
              </a:lnSpc>
            </a:pPr>
            <a:r>
              <a:rPr lang="en-US" sz="2700" spc="80" dirty="0" smtClean="0">
                <a:latin typeface="AR CENA" panose="02000000000000000000" pitchFamily="2" charset="0"/>
              </a:rPr>
              <a:t>Signaling </a:t>
            </a:r>
            <a:r>
              <a:rPr lang="en-US" sz="2700" spc="80" dirty="0">
                <a:latin typeface="AR CENA" panose="02000000000000000000" pitchFamily="2" charset="0"/>
              </a:rPr>
              <a:t>methods and protocols are</a:t>
            </a:r>
            <a:r>
              <a:rPr lang="en-US" sz="2700" b="1" i="1" spc="80" dirty="0">
                <a:latin typeface="AR CENA" panose="02000000000000000000" pitchFamily="2" charset="0"/>
              </a:rPr>
              <a:t> </a:t>
            </a:r>
            <a:r>
              <a:rPr lang="en-US" sz="2700" b="1" spc="80" dirty="0" smtClean="0">
                <a:latin typeface="AR CENA" panose="02000000000000000000" pitchFamily="2" charset="0"/>
              </a:rPr>
              <a:t>not</a:t>
            </a:r>
            <a:r>
              <a:rPr lang="en-US" sz="2700" b="1" spc="80" dirty="0">
                <a:latin typeface="AR CENA" panose="02000000000000000000" pitchFamily="2" charset="0"/>
              </a:rPr>
              <a:t> </a:t>
            </a:r>
            <a:r>
              <a:rPr lang="en-US" sz="2700" spc="80" dirty="0">
                <a:latin typeface="AR CENA" panose="02000000000000000000" pitchFamily="2" charset="0"/>
              </a:rPr>
              <a:t>specified by </a:t>
            </a:r>
            <a:r>
              <a:rPr lang="en-US" sz="2700" spc="80" dirty="0" smtClean="0">
                <a:latin typeface="AR CENA" panose="02000000000000000000" pitchFamily="2" charset="0"/>
              </a:rPr>
              <a:t>WebRTC but </a:t>
            </a:r>
            <a:r>
              <a:rPr lang="en-US" sz="2700" spc="80" dirty="0">
                <a:latin typeface="AR CENA" panose="02000000000000000000" pitchFamily="2" charset="0"/>
              </a:rPr>
              <a:t>by application developer.</a:t>
            </a:r>
            <a:endParaRPr lang="en-US" sz="2700" spc="80" dirty="0" smtClean="0">
              <a:latin typeface="AR CENA" panose="02000000000000000000" pitchFamily="2" charset="0"/>
            </a:endParaRPr>
          </a:p>
          <a:p>
            <a:pPr>
              <a:lnSpc>
                <a:spcPct val="150000"/>
              </a:lnSpc>
            </a:pPr>
            <a:r>
              <a:rPr lang="en-US" sz="2700" spc="80" dirty="0">
                <a:latin typeface="AR CENA" panose="02000000000000000000" pitchFamily="2" charset="0"/>
              </a:rPr>
              <a:t>Signaling is used to exchange three types of </a:t>
            </a:r>
            <a:r>
              <a:rPr lang="en-US" sz="2700" spc="80" dirty="0" smtClean="0">
                <a:latin typeface="AR CENA" panose="02000000000000000000" pitchFamily="2" charset="0"/>
              </a:rPr>
              <a:t>information :</a:t>
            </a:r>
          </a:p>
          <a:p>
            <a:pPr lvl="1">
              <a:lnSpc>
                <a:spcPct val="150000"/>
              </a:lnSpc>
            </a:pPr>
            <a:r>
              <a:rPr lang="en-US" sz="2700" b="1" spc="120" dirty="0">
                <a:latin typeface="AR CENA" panose="02000000000000000000" pitchFamily="2" charset="0"/>
              </a:rPr>
              <a:t>Session control </a:t>
            </a:r>
            <a:r>
              <a:rPr lang="en-US" sz="2700" b="1" spc="120" dirty="0" smtClean="0">
                <a:latin typeface="AR CENA" panose="02000000000000000000" pitchFamily="2" charset="0"/>
              </a:rPr>
              <a:t>messages </a:t>
            </a:r>
            <a:r>
              <a:rPr lang="en-US" sz="2700" spc="120" dirty="0" smtClean="0">
                <a:latin typeface="AR CENA" panose="02000000000000000000" pitchFamily="2" charset="0"/>
              </a:rPr>
              <a:t>: </a:t>
            </a:r>
            <a:r>
              <a:rPr lang="en-US" sz="2700" spc="120" dirty="0">
                <a:latin typeface="AR CENA" panose="02000000000000000000" pitchFamily="2" charset="0"/>
              </a:rPr>
              <a:t>to initialize or close communication and report errors</a:t>
            </a:r>
            <a:r>
              <a:rPr lang="en-US" sz="2700" spc="120" dirty="0" smtClean="0">
                <a:latin typeface="AR CENA" panose="02000000000000000000" pitchFamily="2" charset="0"/>
              </a:rPr>
              <a:t>.</a:t>
            </a:r>
          </a:p>
          <a:p>
            <a:pPr lvl="1">
              <a:lnSpc>
                <a:spcPct val="150000"/>
              </a:lnSpc>
            </a:pPr>
            <a:r>
              <a:rPr lang="en-US" sz="2700" b="1" spc="120" dirty="0">
                <a:latin typeface="AR CENA" panose="02000000000000000000" pitchFamily="2" charset="0"/>
              </a:rPr>
              <a:t>Network </a:t>
            </a:r>
            <a:r>
              <a:rPr lang="en-US" sz="2700" b="1" spc="120" dirty="0" smtClean="0">
                <a:latin typeface="AR CENA" panose="02000000000000000000" pitchFamily="2" charset="0"/>
              </a:rPr>
              <a:t>configuration </a:t>
            </a:r>
            <a:r>
              <a:rPr lang="en-US" sz="2700" spc="120" dirty="0" smtClean="0">
                <a:latin typeface="AR CENA" panose="02000000000000000000" pitchFamily="2" charset="0"/>
              </a:rPr>
              <a:t>: what's </a:t>
            </a:r>
            <a:r>
              <a:rPr lang="en-US" sz="2700" spc="120" dirty="0">
                <a:latin typeface="AR CENA" panose="02000000000000000000" pitchFamily="2" charset="0"/>
              </a:rPr>
              <a:t>my computer's IP address and port</a:t>
            </a:r>
            <a:r>
              <a:rPr lang="en-US" sz="2700" spc="120" dirty="0" smtClean="0">
                <a:latin typeface="AR CENA" panose="02000000000000000000" pitchFamily="2" charset="0"/>
              </a:rPr>
              <a:t>?</a:t>
            </a:r>
          </a:p>
          <a:p>
            <a:pPr lvl="1">
              <a:lnSpc>
                <a:spcPct val="150000"/>
              </a:lnSpc>
            </a:pPr>
            <a:r>
              <a:rPr lang="en-US" sz="2700" b="1" spc="120" dirty="0">
                <a:latin typeface="AR CENA" panose="02000000000000000000" pitchFamily="2" charset="0"/>
              </a:rPr>
              <a:t>Media </a:t>
            </a:r>
            <a:r>
              <a:rPr lang="en-US" sz="2700" b="1" spc="120" dirty="0" smtClean="0">
                <a:latin typeface="AR CENA" panose="02000000000000000000" pitchFamily="2" charset="0"/>
              </a:rPr>
              <a:t>capabilities </a:t>
            </a:r>
            <a:r>
              <a:rPr lang="en-US" sz="2700" spc="120" dirty="0" smtClean="0">
                <a:latin typeface="AR CENA" panose="02000000000000000000" pitchFamily="2" charset="0"/>
              </a:rPr>
              <a:t>: </a:t>
            </a:r>
            <a:r>
              <a:rPr lang="en-US" sz="2700" spc="120" dirty="0">
                <a:latin typeface="AR CENA" panose="02000000000000000000" pitchFamily="2" charset="0"/>
              </a:rPr>
              <a:t>what codecs and resolutions can be handled by my browser and the </a:t>
            </a:r>
            <a:r>
              <a:rPr lang="en-US" sz="2700" spc="120" dirty="0" smtClean="0">
                <a:latin typeface="AR CENA" panose="02000000000000000000" pitchFamily="2" charset="0"/>
              </a:rPr>
              <a:t>browser </a:t>
            </a:r>
            <a:r>
              <a:rPr lang="en-US" sz="2700" spc="120" dirty="0">
                <a:latin typeface="AR CENA" panose="02000000000000000000" pitchFamily="2" charset="0"/>
              </a:rPr>
              <a:t>it wants to communicate with</a:t>
            </a:r>
            <a:r>
              <a:rPr lang="en-US" sz="2700" spc="120" dirty="0" smtClean="0">
                <a:latin typeface="AR CENA" panose="02000000000000000000" pitchFamily="2" charset="0"/>
              </a:rPr>
              <a:t>?</a:t>
            </a:r>
          </a:p>
          <a:p>
            <a:pPr marL="274320" lvl="1" indent="0">
              <a:lnSpc>
                <a:spcPct val="100000"/>
              </a:lnSpc>
              <a:buNone/>
            </a:pPr>
            <a:endParaRPr lang="en-US" dirty="0" smtClean="0">
              <a:latin typeface="AR CENA" panose="02000000000000000000" pitchFamily="2" charset="0"/>
            </a:endParaRPr>
          </a:p>
          <a:p>
            <a:endParaRPr lang="en-US"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83401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8023" y="2057400"/>
            <a:ext cx="10127848" cy="4038600"/>
          </a:xfrm>
        </p:spPr>
        <p:txBody>
          <a:bodyPr/>
          <a:lstStyle/>
          <a:p>
            <a:pPr>
              <a:lnSpc>
                <a:spcPct val="100000"/>
              </a:lnSpc>
            </a:pPr>
            <a:r>
              <a:rPr lang="en-US" sz="2300" spc="80" dirty="0">
                <a:latin typeface="AR CENA" panose="02000000000000000000" pitchFamily="2" charset="0"/>
              </a:rPr>
              <a:t>The original idea to exchange </a:t>
            </a:r>
            <a:r>
              <a:rPr lang="en-US" sz="2300" spc="80" dirty="0" smtClean="0">
                <a:latin typeface="AR CENA" panose="02000000000000000000" pitchFamily="2" charset="0"/>
              </a:rPr>
              <a:t>Session </a:t>
            </a:r>
            <a:r>
              <a:rPr lang="en-US" sz="2300" spc="80" dirty="0">
                <a:latin typeface="AR CENA" panose="02000000000000000000" pitchFamily="2" charset="0"/>
              </a:rPr>
              <a:t>D</a:t>
            </a:r>
            <a:r>
              <a:rPr lang="en-US" sz="2300" spc="80" dirty="0" smtClean="0">
                <a:latin typeface="AR CENA" panose="02000000000000000000" pitchFamily="2" charset="0"/>
              </a:rPr>
              <a:t>escription </a:t>
            </a:r>
            <a:r>
              <a:rPr lang="en-US" sz="2300" spc="80" dirty="0">
                <a:latin typeface="AR CENA" panose="02000000000000000000" pitchFamily="2" charset="0"/>
              </a:rPr>
              <a:t>information </a:t>
            </a:r>
            <a:r>
              <a:rPr lang="en-US" sz="2300" spc="80" dirty="0" smtClean="0">
                <a:latin typeface="AR CENA" panose="02000000000000000000" pitchFamily="2" charset="0"/>
              </a:rPr>
              <a:t>was in </a:t>
            </a:r>
            <a:r>
              <a:rPr lang="en-US" sz="2300" spc="80" dirty="0">
                <a:latin typeface="AR CENA" panose="02000000000000000000" pitchFamily="2" charset="0"/>
              </a:rPr>
              <a:t>the form of Session Description Protocol (SDP) “blobs</a:t>
            </a:r>
            <a:r>
              <a:rPr lang="en-US" sz="2300" spc="80" dirty="0" smtClean="0">
                <a:latin typeface="AR CENA" panose="02000000000000000000" pitchFamily="2" charset="0"/>
              </a:rPr>
              <a:t>”.</a:t>
            </a:r>
          </a:p>
          <a:p>
            <a:pPr>
              <a:lnSpc>
                <a:spcPct val="100000"/>
              </a:lnSpc>
            </a:pPr>
            <a:r>
              <a:rPr lang="en-US" sz="2300" spc="80" dirty="0" smtClean="0">
                <a:latin typeface="AR CENA" panose="02000000000000000000" pitchFamily="2" charset="0"/>
              </a:rPr>
              <a:t>This approach had several shortcomings </a:t>
            </a:r>
            <a:r>
              <a:rPr lang="en-US" sz="2300" spc="80" dirty="0">
                <a:latin typeface="AR CENA" panose="02000000000000000000" pitchFamily="2" charset="0"/>
              </a:rPr>
              <a:t>some of which would be difficult to </a:t>
            </a:r>
            <a:r>
              <a:rPr lang="en-US" sz="2300" spc="80" dirty="0" smtClean="0">
                <a:latin typeface="AR CENA" panose="02000000000000000000" pitchFamily="2" charset="0"/>
              </a:rPr>
              <a:t>address. </a:t>
            </a:r>
          </a:p>
          <a:p>
            <a:pPr>
              <a:lnSpc>
                <a:spcPct val="100000"/>
              </a:lnSpc>
            </a:pPr>
            <a:r>
              <a:rPr lang="en-US" sz="2300" spc="80" dirty="0">
                <a:latin typeface="AR CENA" panose="02000000000000000000" pitchFamily="2" charset="0"/>
              </a:rPr>
              <a:t>IETF is standardizing the JavaScript Session Establishment </a:t>
            </a:r>
            <a:r>
              <a:rPr lang="en-US" sz="2300" spc="80" dirty="0" smtClean="0">
                <a:latin typeface="AR CENA" panose="02000000000000000000" pitchFamily="2" charset="0"/>
              </a:rPr>
              <a:t>Protocol (JSEP).</a:t>
            </a:r>
          </a:p>
          <a:p>
            <a:pPr>
              <a:lnSpc>
                <a:spcPct val="100000"/>
              </a:lnSpc>
            </a:pPr>
            <a:r>
              <a:rPr lang="en-US" sz="2300" spc="80" dirty="0">
                <a:latin typeface="AR CENA" panose="02000000000000000000" pitchFamily="2" charset="0"/>
              </a:rPr>
              <a:t>JSEP provides the interface an application needs to deal with the negotiated local and remote session </a:t>
            </a:r>
            <a:r>
              <a:rPr lang="en-US" sz="2300" spc="80" dirty="0" smtClean="0">
                <a:latin typeface="AR CENA" panose="02000000000000000000" pitchFamily="2" charset="0"/>
              </a:rPr>
              <a:t>descriptions.</a:t>
            </a:r>
          </a:p>
          <a:p>
            <a:pPr>
              <a:lnSpc>
                <a:spcPct val="100000"/>
              </a:lnSpc>
            </a:pPr>
            <a:r>
              <a:rPr lang="en-US" sz="2300" spc="80" dirty="0">
                <a:latin typeface="AR CENA" panose="02000000000000000000" pitchFamily="2" charset="0"/>
              </a:rPr>
              <a:t>The JSEP approach leaves the responsibility for driving the signaling state machine entirely to the application.</a:t>
            </a:r>
            <a:endParaRPr lang="en-US" sz="2300" spc="80" dirty="0" smtClean="0">
              <a:latin typeface="AR CENA" panose="02000000000000000000" pitchFamily="2" charset="0"/>
            </a:endParaRPr>
          </a:p>
          <a:p>
            <a:pPr>
              <a:lnSpc>
                <a:spcPct val="150000"/>
              </a:lnSpc>
            </a:pPr>
            <a:endParaRPr lang="en-US" dirty="0" smtClean="0">
              <a:latin typeface="AR CENA" panose="02000000000000000000" pitchFamily="2" charset="0"/>
            </a:endParaRPr>
          </a:p>
          <a:p>
            <a:pPr>
              <a:lnSpc>
                <a:spcPct val="150000"/>
              </a:lnSpc>
            </a:pPr>
            <a:endParaRPr lang="en-US"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Signaling</a:t>
            </a:r>
            <a:endParaRPr lang="en-US" sz="5400" dirty="0">
              <a:latin typeface="AR DELANEY" panose="02000000000000000000" pitchFamily="2" charset="0"/>
            </a:endParaRPr>
          </a:p>
        </p:txBody>
      </p:sp>
    </p:spTree>
    <p:extLst>
      <p:ext uri="{BB962C8B-B14F-4D97-AF65-F5344CB8AC3E}">
        <p14:creationId xmlns:p14="http://schemas.microsoft.com/office/powerpoint/2010/main" val="2205909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WebRTC API</a:t>
            </a:r>
            <a:endParaRPr lang="en-US" sz="5400" dirty="0">
              <a:latin typeface="AR DELANEY" panose="02000000000000000000" pitchFamily="2" charset="0"/>
            </a:endParaRPr>
          </a:p>
        </p:txBody>
      </p:sp>
      <p:sp>
        <p:nvSpPr>
          <p:cNvPr id="3" name="Content Placeholder 2"/>
          <p:cNvSpPr>
            <a:spLocks noGrp="1"/>
          </p:cNvSpPr>
          <p:nvPr>
            <p:ph idx="1"/>
          </p:nvPr>
        </p:nvSpPr>
        <p:spPr>
          <a:xfrm>
            <a:off x="1145649" y="2071561"/>
            <a:ext cx="9872871" cy="2980566"/>
          </a:xfrm>
        </p:spPr>
        <p:txBody>
          <a:bodyPr>
            <a:noAutofit/>
          </a:bodyPr>
          <a:lstStyle/>
          <a:p>
            <a:pPr>
              <a:lnSpc>
                <a:spcPct val="200000"/>
              </a:lnSpc>
            </a:pPr>
            <a:r>
              <a:rPr lang="en-US" sz="2800" spc="120" dirty="0" smtClean="0">
                <a:latin typeface="AR CENA" panose="02000000000000000000" pitchFamily="2" charset="0"/>
              </a:rPr>
              <a:t>getUserMedia (MediaStream)</a:t>
            </a:r>
          </a:p>
          <a:p>
            <a:pPr>
              <a:lnSpc>
                <a:spcPct val="200000"/>
              </a:lnSpc>
            </a:pPr>
            <a:r>
              <a:rPr lang="en-US" sz="2800" spc="120" dirty="0" smtClean="0">
                <a:latin typeface="AR CENA" panose="02000000000000000000" pitchFamily="2" charset="0"/>
              </a:rPr>
              <a:t>RTCPeerConnection</a:t>
            </a:r>
          </a:p>
          <a:p>
            <a:pPr>
              <a:lnSpc>
                <a:spcPct val="200000"/>
              </a:lnSpc>
            </a:pPr>
            <a:r>
              <a:rPr lang="en-US" sz="2800" spc="120" dirty="0" smtClean="0">
                <a:latin typeface="AR CENA" panose="02000000000000000000" pitchFamily="2" charset="0"/>
              </a:rPr>
              <a:t>RTCDataChannel</a:t>
            </a:r>
            <a:endParaRPr lang="en-US" sz="2800" spc="12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3100922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WebRTC API Stack View</a:t>
            </a:r>
            <a:endParaRPr lang="en-US" sz="5400" dirty="0">
              <a:latin typeface="AR DELANEY" panose="02000000000000000000" pitchFamily="2" charset="0"/>
            </a:endParaRPr>
          </a:p>
        </p:txBody>
      </p:sp>
      <p:sp>
        <p:nvSpPr>
          <p:cNvPr id="10" name="Rectangle 9"/>
          <p:cNvSpPr/>
          <p:nvPr/>
        </p:nvSpPr>
        <p:spPr>
          <a:xfrm>
            <a:off x="1379584" y="4739054"/>
            <a:ext cx="2136530" cy="14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2"/>
          <a:stretch>
            <a:fillRect/>
          </a:stretch>
        </p:blipFill>
        <p:spPr>
          <a:xfrm>
            <a:off x="5350998" y="4728398"/>
            <a:ext cx="1459523" cy="1495430"/>
          </a:xfrm>
          <a:prstGeom prst="rect">
            <a:avLst/>
          </a:prstGeom>
        </p:spPr>
      </p:pic>
      <p:sp>
        <p:nvSpPr>
          <p:cNvPr id="14" name="Rectangle 13"/>
          <p:cNvSpPr/>
          <p:nvPr/>
        </p:nvSpPr>
        <p:spPr>
          <a:xfrm>
            <a:off x="1379584" y="1743809"/>
            <a:ext cx="2136530" cy="14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64063" y="1743809"/>
            <a:ext cx="2136530" cy="14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3668625" y="5133213"/>
            <a:ext cx="1529861" cy="685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rot="10800000">
            <a:off x="6963033" y="5094230"/>
            <a:ext cx="1548518" cy="707197"/>
          </a:xfrm>
          <a:prstGeom prst="rect">
            <a:avLst/>
          </a:prstGeom>
        </p:spPr>
      </p:pic>
      <p:pic>
        <p:nvPicPr>
          <p:cNvPr id="20" name="Picture 19"/>
          <p:cNvPicPr>
            <a:picLocks noChangeAspect="1"/>
          </p:cNvPicPr>
          <p:nvPr/>
        </p:nvPicPr>
        <p:blipFill>
          <a:blip r:embed="rId4"/>
          <a:stretch>
            <a:fillRect/>
          </a:stretch>
        </p:blipFill>
        <p:spPr>
          <a:xfrm>
            <a:off x="1485824" y="1965960"/>
            <a:ext cx="962025" cy="857250"/>
          </a:xfrm>
          <a:prstGeom prst="rect">
            <a:avLst/>
          </a:prstGeom>
        </p:spPr>
      </p:pic>
      <p:pic>
        <p:nvPicPr>
          <p:cNvPr id="21" name="Picture 20"/>
          <p:cNvPicPr>
            <a:picLocks noChangeAspect="1"/>
          </p:cNvPicPr>
          <p:nvPr/>
        </p:nvPicPr>
        <p:blipFill>
          <a:blip r:embed="rId4"/>
          <a:stretch>
            <a:fillRect/>
          </a:stretch>
        </p:blipFill>
        <p:spPr>
          <a:xfrm>
            <a:off x="9740100" y="1965960"/>
            <a:ext cx="962025" cy="857250"/>
          </a:xfrm>
          <a:prstGeom prst="rect">
            <a:avLst/>
          </a:prstGeom>
        </p:spPr>
      </p:pic>
      <p:pic>
        <p:nvPicPr>
          <p:cNvPr id="22" name="Picture 21"/>
          <p:cNvPicPr>
            <a:picLocks noChangeAspect="1"/>
          </p:cNvPicPr>
          <p:nvPr/>
        </p:nvPicPr>
        <p:blipFill>
          <a:blip r:embed="rId5"/>
          <a:stretch>
            <a:fillRect/>
          </a:stretch>
        </p:blipFill>
        <p:spPr>
          <a:xfrm>
            <a:off x="2535731" y="1965961"/>
            <a:ext cx="892500" cy="857250"/>
          </a:xfrm>
          <a:prstGeom prst="rect">
            <a:avLst/>
          </a:prstGeom>
        </p:spPr>
      </p:pic>
      <p:pic>
        <p:nvPicPr>
          <p:cNvPr id="23" name="Picture 22"/>
          <p:cNvPicPr>
            <a:picLocks noChangeAspect="1"/>
          </p:cNvPicPr>
          <p:nvPr/>
        </p:nvPicPr>
        <p:blipFill>
          <a:blip r:embed="rId5"/>
          <a:stretch>
            <a:fillRect/>
          </a:stretch>
        </p:blipFill>
        <p:spPr>
          <a:xfrm>
            <a:off x="8749132" y="1965960"/>
            <a:ext cx="892500" cy="857250"/>
          </a:xfrm>
          <a:prstGeom prst="rect">
            <a:avLst/>
          </a:prstGeom>
        </p:spPr>
      </p:pic>
      <p:sp>
        <p:nvSpPr>
          <p:cNvPr id="24" name="Up-Down Arrow 23"/>
          <p:cNvSpPr/>
          <p:nvPr/>
        </p:nvSpPr>
        <p:spPr>
          <a:xfrm rot="18842873">
            <a:off x="2088373" y="3003383"/>
            <a:ext cx="775112" cy="19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rot="2647745">
            <a:off x="1559808" y="3858450"/>
            <a:ext cx="1941281" cy="369332"/>
          </a:xfrm>
          <a:prstGeom prst="rect">
            <a:avLst/>
          </a:prstGeom>
          <a:noFill/>
        </p:spPr>
        <p:txBody>
          <a:bodyPr wrap="square" rtlCol="0">
            <a:spAutoFit/>
          </a:bodyPr>
          <a:lstStyle/>
          <a:p>
            <a:r>
              <a:rPr lang="en-US" dirty="0" smtClean="0">
                <a:solidFill>
                  <a:schemeClr val="bg1"/>
                </a:solidFill>
              </a:rPr>
              <a:t>getUserMedia API</a:t>
            </a:r>
            <a:endParaRPr lang="en-US" dirty="0">
              <a:solidFill>
                <a:schemeClr val="bg1"/>
              </a:solidFill>
            </a:endParaRPr>
          </a:p>
        </p:txBody>
      </p:sp>
      <p:sp>
        <p:nvSpPr>
          <p:cNvPr id="29" name="Rectangle 28"/>
          <p:cNvSpPr/>
          <p:nvPr/>
        </p:nvSpPr>
        <p:spPr>
          <a:xfrm>
            <a:off x="1379584" y="5801428"/>
            <a:ext cx="2136530" cy="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DataChannel API</a:t>
            </a:r>
            <a:endParaRPr lang="en-US" dirty="0"/>
          </a:p>
        </p:txBody>
      </p:sp>
      <p:sp>
        <p:nvSpPr>
          <p:cNvPr id="30" name="Rectangle 29"/>
          <p:cNvSpPr/>
          <p:nvPr/>
        </p:nvSpPr>
        <p:spPr>
          <a:xfrm>
            <a:off x="1379584" y="5379028"/>
            <a:ext cx="2136530" cy="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PeerConnection API</a:t>
            </a:r>
            <a:endParaRPr lang="en-US" dirty="0"/>
          </a:p>
        </p:txBody>
      </p:sp>
      <p:sp>
        <p:nvSpPr>
          <p:cNvPr id="31" name="Up-Down Arrow 30"/>
          <p:cNvSpPr/>
          <p:nvPr/>
        </p:nvSpPr>
        <p:spPr>
          <a:xfrm rot="2698298">
            <a:off x="9222502" y="3003382"/>
            <a:ext cx="775112" cy="196087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rot="18932971">
            <a:off x="8639417" y="3839597"/>
            <a:ext cx="1941281" cy="369332"/>
          </a:xfrm>
          <a:prstGeom prst="rect">
            <a:avLst/>
          </a:prstGeom>
          <a:noFill/>
        </p:spPr>
        <p:txBody>
          <a:bodyPr wrap="square" rtlCol="0">
            <a:spAutoFit/>
          </a:bodyPr>
          <a:lstStyle/>
          <a:p>
            <a:r>
              <a:rPr lang="en-US" dirty="0" smtClean="0">
                <a:solidFill>
                  <a:schemeClr val="bg1"/>
                </a:solidFill>
              </a:rPr>
              <a:t>getUserMedia API</a:t>
            </a:r>
            <a:endParaRPr lang="en-US" dirty="0">
              <a:solidFill>
                <a:schemeClr val="bg1"/>
              </a:solidFill>
            </a:endParaRPr>
          </a:p>
        </p:txBody>
      </p:sp>
      <p:sp>
        <p:nvSpPr>
          <p:cNvPr id="33" name="TextBox 32"/>
          <p:cNvSpPr txBox="1"/>
          <p:nvPr/>
        </p:nvSpPr>
        <p:spPr>
          <a:xfrm flipH="1">
            <a:off x="1379584" y="4898318"/>
            <a:ext cx="2117872" cy="369332"/>
          </a:xfrm>
          <a:prstGeom prst="rect">
            <a:avLst/>
          </a:prstGeom>
          <a:noFill/>
        </p:spPr>
        <p:txBody>
          <a:bodyPr wrap="square" rtlCol="0">
            <a:spAutoFit/>
          </a:bodyPr>
          <a:lstStyle/>
          <a:p>
            <a:pPr algn="ctr"/>
            <a:r>
              <a:rPr lang="en-US" dirty="0" smtClean="0">
                <a:solidFill>
                  <a:schemeClr val="bg1"/>
                </a:solidFill>
              </a:rPr>
              <a:t>WebRTC APP</a:t>
            </a:r>
            <a:endParaRPr lang="en-US" dirty="0">
              <a:solidFill>
                <a:schemeClr val="bg1"/>
              </a:solidFill>
            </a:endParaRPr>
          </a:p>
        </p:txBody>
      </p:sp>
      <p:sp>
        <p:nvSpPr>
          <p:cNvPr id="34" name="Rectangle 33"/>
          <p:cNvSpPr/>
          <p:nvPr/>
        </p:nvSpPr>
        <p:spPr>
          <a:xfrm>
            <a:off x="8642948" y="4739054"/>
            <a:ext cx="2136530" cy="14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8646865" y="5801428"/>
            <a:ext cx="2136530" cy="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DataChannel API</a:t>
            </a:r>
            <a:endParaRPr lang="en-US" dirty="0"/>
          </a:p>
        </p:txBody>
      </p:sp>
      <p:sp>
        <p:nvSpPr>
          <p:cNvPr id="36" name="Rectangle 35"/>
          <p:cNvSpPr/>
          <p:nvPr/>
        </p:nvSpPr>
        <p:spPr>
          <a:xfrm>
            <a:off x="8646865" y="5379028"/>
            <a:ext cx="2136530" cy="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PeerConnection API</a:t>
            </a:r>
            <a:endParaRPr lang="en-US" dirty="0"/>
          </a:p>
        </p:txBody>
      </p:sp>
      <p:sp>
        <p:nvSpPr>
          <p:cNvPr id="37" name="TextBox 36"/>
          <p:cNvSpPr txBox="1"/>
          <p:nvPr/>
        </p:nvSpPr>
        <p:spPr>
          <a:xfrm flipH="1">
            <a:off x="8619487" y="4861527"/>
            <a:ext cx="2117872" cy="369332"/>
          </a:xfrm>
          <a:prstGeom prst="rect">
            <a:avLst/>
          </a:prstGeom>
          <a:noFill/>
        </p:spPr>
        <p:txBody>
          <a:bodyPr wrap="square" rtlCol="0">
            <a:spAutoFit/>
          </a:bodyPr>
          <a:lstStyle/>
          <a:p>
            <a:pPr algn="ctr"/>
            <a:r>
              <a:rPr lang="en-US" dirty="0" smtClean="0">
                <a:solidFill>
                  <a:schemeClr val="bg1"/>
                </a:solidFill>
              </a:rPr>
              <a:t>WebRTC APP</a:t>
            </a:r>
            <a:endParaRPr lang="en-US" dirty="0">
              <a:solidFill>
                <a:schemeClr val="bg1"/>
              </a:solidFill>
            </a:endParaRPr>
          </a:p>
        </p:txBody>
      </p:sp>
      <p:sp>
        <p:nvSpPr>
          <p:cNvPr id="39" name="TextBox 38"/>
          <p:cNvSpPr txBox="1"/>
          <p:nvPr/>
        </p:nvSpPr>
        <p:spPr>
          <a:xfrm>
            <a:off x="5347081" y="4749084"/>
            <a:ext cx="1463440" cy="369332"/>
          </a:xfrm>
          <a:prstGeom prst="rect">
            <a:avLst/>
          </a:prstGeom>
          <a:noFill/>
        </p:spPr>
        <p:txBody>
          <a:bodyPr wrap="square" rtlCol="0">
            <a:spAutoFit/>
          </a:bodyPr>
          <a:lstStyle/>
          <a:p>
            <a:pPr algn="ctr"/>
            <a:r>
              <a:rPr lang="en-US" dirty="0" smtClean="0">
                <a:solidFill>
                  <a:schemeClr val="bg1"/>
                </a:solidFill>
              </a:rPr>
              <a:t>DTLS</a:t>
            </a:r>
            <a:endParaRPr lang="en-US" dirty="0">
              <a:solidFill>
                <a:schemeClr val="bg1"/>
              </a:solidFill>
            </a:endParaRPr>
          </a:p>
        </p:txBody>
      </p:sp>
      <p:sp>
        <p:nvSpPr>
          <p:cNvPr id="40" name="TextBox 39"/>
          <p:cNvSpPr txBox="1"/>
          <p:nvPr/>
        </p:nvSpPr>
        <p:spPr>
          <a:xfrm>
            <a:off x="5368196" y="5106781"/>
            <a:ext cx="1463440" cy="369332"/>
          </a:xfrm>
          <a:prstGeom prst="rect">
            <a:avLst/>
          </a:prstGeom>
          <a:noFill/>
        </p:spPr>
        <p:txBody>
          <a:bodyPr wrap="square" rtlCol="0">
            <a:spAutoFit/>
          </a:bodyPr>
          <a:lstStyle/>
          <a:p>
            <a:pPr algn="ctr"/>
            <a:r>
              <a:rPr lang="en-US" dirty="0" smtClean="0">
                <a:solidFill>
                  <a:schemeClr val="bg1"/>
                </a:solidFill>
              </a:rPr>
              <a:t>SRTP/SCTP</a:t>
            </a:r>
            <a:endParaRPr lang="en-US" dirty="0">
              <a:solidFill>
                <a:schemeClr val="bg1"/>
              </a:solidFill>
            </a:endParaRPr>
          </a:p>
        </p:txBody>
      </p:sp>
      <p:sp>
        <p:nvSpPr>
          <p:cNvPr id="41" name="TextBox 40"/>
          <p:cNvSpPr txBox="1"/>
          <p:nvPr/>
        </p:nvSpPr>
        <p:spPr>
          <a:xfrm>
            <a:off x="5347081" y="5432096"/>
            <a:ext cx="1463440" cy="369332"/>
          </a:xfrm>
          <a:prstGeom prst="rect">
            <a:avLst/>
          </a:prstGeom>
          <a:noFill/>
        </p:spPr>
        <p:txBody>
          <a:bodyPr wrap="square" rtlCol="0">
            <a:spAutoFit/>
          </a:bodyPr>
          <a:lstStyle/>
          <a:p>
            <a:pPr algn="ctr"/>
            <a:r>
              <a:rPr lang="en-US" dirty="0" smtClean="0">
                <a:solidFill>
                  <a:schemeClr val="bg1"/>
                </a:solidFill>
              </a:rPr>
              <a:t>ICE</a:t>
            </a:r>
            <a:endParaRPr lang="en-US" dirty="0">
              <a:solidFill>
                <a:schemeClr val="bg1"/>
              </a:solidFill>
            </a:endParaRPr>
          </a:p>
        </p:txBody>
      </p:sp>
      <p:sp>
        <p:nvSpPr>
          <p:cNvPr id="42" name="TextBox 41"/>
          <p:cNvSpPr txBox="1"/>
          <p:nvPr/>
        </p:nvSpPr>
        <p:spPr>
          <a:xfrm>
            <a:off x="5347081" y="5811223"/>
            <a:ext cx="1463440" cy="369332"/>
          </a:xfrm>
          <a:prstGeom prst="rect">
            <a:avLst/>
          </a:prstGeom>
          <a:noFill/>
        </p:spPr>
        <p:txBody>
          <a:bodyPr wrap="square" rtlCol="0">
            <a:spAutoFit/>
          </a:bodyPr>
          <a:lstStyle/>
          <a:p>
            <a:pPr algn="ctr"/>
            <a:r>
              <a:rPr lang="en-US" dirty="0" smtClean="0">
                <a:solidFill>
                  <a:schemeClr val="bg1"/>
                </a:solidFill>
              </a:rPr>
              <a:t>UDP</a:t>
            </a:r>
            <a:endParaRPr lang="en-US" dirty="0">
              <a:solidFill>
                <a:schemeClr val="bg1"/>
              </a:solidFill>
            </a:endParaRPr>
          </a:p>
        </p:txBody>
      </p:sp>
    </p:spTree>
    <p:extLst>
      <p:ext uri="{BB962C8B-B14F-4D97-AF65-F5344CB8AC3E}">
        <p14:creationId xmlns:p14="http://schemas.microsoft.com/office/powerpoint/2010/main" val="31809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reflection blurRad="6350" stA="52000" endA="300" endPos="35000" dir="5400000" sy="-100000" algn="bl" rotWithShape="0"/>
          </a:effectLst>
        </p:spPr>
        <p:txBody>
          <a:bodyPr>
            <a:normAutofit/>
          </a:bodyPr>
          <a:lstStyle/>
          <a:p>
            <a:pPr algn="ctr"/>
            <a:r>
              <a:rPr lang="en-US" sz="5400" dirty="0" smtClean="0">
                <a:latin typeface="AR DELANEY" panose="02000000000000000000" pitchFamily="2" charset="0"/>
              </a:rPr>
              <a:t>What’s WebRTC?</a:t>
            </a:r>
            <a:endParaRPr lang="en-US" sz="5400" dirty="0">
              <a:latin typeface="AR DELANEY" panose="02000000000000000000" pitchFamily="2" charset="0"/>
            </a:endParaRPr>
          </a:p>
        </p:txBody>
      </p:sp>
      <p:sp>
        <p:nvSpPr>
          <p:cNvPr id="3" name="Content Placeholder 2"/>
          <p:cNvSpPr>
            <a:spLocks noGrp="1"/>
          </p:cNvSpPr>
          <p:nvPr>
            <p:ph idx="1"/>
          </p:nvPr>
        </p:nvSpPr>
        <p:spPr>
          <a:xfrm>
            <a:off x="202503" y="2816352"/>
            <a:ext cx="11756513" cy="1700783"/>
          </a:xfr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numCol="1" anchor="ctr">
            <a:normAutofit fontScale="92500" lnSpcReduction="10000"/>
          </a:bodyPr>
          <a:lstStyle/>
          <a:p>
            <a:pPr marL="45720" indent="0" algn="ctr">
              <a:lnSpc>
                <a:spcPct val="100000"/>
              </a:lnSpc>
              <a:buNone/>
            </a:pPr>
            <a:r>
              <a:rPr lang="en-US" sz="6600" i="1" dirty="0" smtClean="0">
                <a:latin typeface="Kristen ITC" panose="03050502040202030202" pitchFamily="66" charset="0"/>
              </a:rPr>
              <a:t>“ </a:t>
            </a:r>
            <a:r>
              <a:rPr lang="en-US" sz="3600" i="1" dirty="0" smtClean="0">
                <a:latin typeface="AR CARTER" panose="02000000000000000000" pitchFamily="2" charset="0"/>
              </a:rPr>
              <a:t>WebRTC </a:t>
            </a:r>
            <a:r>
              <a:rPr lang="en-US" sz="3600" i="1" dirty="0">
                <a:latin typeface="AR CARTER" panose="02000000000000000000" pitchFamily="2" charset="0"/>
              </a:rPr>
              <a:t>is a new front in the long war for an open and unencumbered web</a:t>
            </a:r>
            <a:r>
              <a:rPr lang="en-US" sz="3600" i="1" dirty="0" smtClean="0">
                <a:latin typeface="AR CARTER" panose="02000000000000000000" pitchFamily="2" charset="0"/>
              </a:rPr>
              <a:t>.</a:t>
            </a:r>
            <a:r>
              <a:rPr lang="en-US" sz="3600" dirty="0">
                <a:latin typeface="AR CARTER" panose="02000000000000000000" pitchFamily="2" charset="0"/>
              </a:rPr>
              <a:t/>
            </a:r>
            <a:br>
              <a:rPr lang="en-US" sz="3600" dirty="0">
                <a:latin typeface="AR CARTER" panose="02000000000000000000" pitchFamily="2" charset="0"/>
              </a:rPr>
            </a:br>
            <a:r>
              <a:rPr lang="en-US" dirty="0" smtClean="0"/>
              <a:t>							        </a:t>
            </a:r>
            <a:r>
              <a:rPr lang="en-US" i="1" dirty="0" smtClean="0"/>
              <a:t>—</a:t>
            </a:r>
            <a:r>
              <a:rPr lang="en-US" i="1" dirty="0"/>
              <a:t> </a:t>
            </a:r>
            <a:r>
              <a:rPr lang="en-US" i="1" spc="100" dirty="0">
                <a:latin typeface="AR CENA" panose="02000000000000000000" pitchFamily="2" charset="0"/>
              </a:rPr>
              <a:t>Brendan </a:t>
            </a:r>
            <a:r>
              <a:rPr lang="en-US" i="1" spc="100" dirty="0" err="1">
                <a:latin typeface="AR CENA" panose="02000000000000000000" pitchFamily="2" charset="0"/>
              </a:rPr>
              <a:t>Eich</a:t>
            </a:r>
            <a:r>
              <a:rPr lang="en-US" i="1" dirty="0"/>
              <a:t>, </a:t>
            </a:r>
            <a:r>
              <a:rPr lang="en-US" dirty="0">
                <a:latin typeface="AR CENA" panose="02000000000000000000" pitchFamily="2" charset="0"/>
              </a:rPr>
              <a:t>inventor of JavaScript</a:t>
            </a:r>
          </a:p>
        </p:txBody>
      </p:sp>
      <p:sp>
        <p:nvSpPr>
          <p:cNvPr id="4" name="Slide Number Placeholder 3"/>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420967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getUserMedia</a:t>
            </a:r>
            <a:endParaRPr lang="en-US" sz="5400" dirty="0">
              <a:latin typeface="AR DELANEY" panose="02000000000000000000" pitchFamily="2" charset="0"/>
            </a:endParaRPr>
          </a:p>
        </p:txBody>
      </p:sp>
      <p:sp>
        <p:nvSpPr>
          <p:cNvPr id="3" name="Content Placeholder 2"/>
          <p:cNvSpPr>
            <a:spLocks noGrp="1"/>
          </p:cNvSpPr>
          <p:nvPr>
            <p:ph idx="1"/>
          </p:nvPr>
        </p:nvSpPr>
        <p:spPr/>
        <p:txBody>
          <a:bodyPr>
            <a:normAutofit fontScale="92500"/>
          </a:bodyPr>
          <a:lstStyle/>
          <a:p>
            <a:pPr>
              <a:lnSpc>
                <a:spcPct val="150000"/>
              </a:lnSpc>
            </a:pPr>
            <a:r>
              <a:rPr lang="en-US" dirty="0">
                <a:latin typeface="AR CENA" panose="02000000000000000000" pitchFamily="2" charset="0"/>
              </a:rPr>
              <a:t>A MediaStream is an abstract representation of an actual data stream of audio or video</a:t>
            </a:r>
            <a:r>
              <a:rPr lang="en-US" dirty="0" smtClean="0">
                <a:latin typeface="AR CENA" panose="02000000000000000000" pitchFamily="2" charset="0"/>
              </a:rPr>
              <a:t>.</a:t>
            </a:r>
          </a:p>
          <a:p>
            <a:pPr>
              <a:lnSpc>
                <a:spcPct val="150000"/>
              </a:lnSpc>
            </a:pPr>
            <a:r>
              <a:rPr lang="en-US" dirty="0">
                <a:latin typeface="AR CENA" panose="02000000000000000000" pitchFamily="2" charset="0"/>
              </a:rPr>
              <a:t>S</a:t>
            </a:r>
            <a:r>
              <a:rPr lang="en-US" dirty="0" smtClean="0">
                <a:latin typeface="AR CENA" panose="02000000000000000000" pitchFamily="2" charset="0"/>
              </a:rPr>
              <a:t>erves </a:t>
            </a:r>
            <a:r>
              <a:rPr lang="en-US" dirty="0">
                <a:latin typeface="AR CENA" panose="02000000000000000000" pitchFamily="2" charset="0"/>
              </a:rPr>
              <a:t>as a handle </a:t>
            </a:r>
            <a:r>
              <a:rPr lang="en-US" dirty="0" smtClean="0">
                <a:latin typeface="AR CENA" panose="02000000000000000000" pitchFamily="2" charset="0"/>
              </a:rPr>
              <a:t>for </a:t>
            </a:r>
            <a:r>
              <a:rPr lang="en-US" dirty="0">
                <a:latin typeface="AR CENA" panose="02000000000000000000" pitchFamily="2" charset="0"/>
              </a:rPr>
              <a:t>managing actions on the media </a:t>
            </a:r>
            <a:r>
              <a:rPr lang="en-US" dirty="0" smtClean="0">
                <a:latin typeface="AR CENA" panose="02000000000000000000" pitchFamily="2" charset="0"/>
              </a:rPr>
              <a:t>stream.</a:t>
            </a:r>
          </a:p>
          <a:p>
            <a:pPr>
              <a:lnSpc>
                <a:spcPct val="150000"/>
              </a:lnSpc>
            </a:pPr>
            <a:r>
              <a:rPr lang="en-US" dirty="0">
                <a:latin typeface="AR CENA" panose="02000000000000000000" pitchFamily="2" charset="0"/>
              </a:rPr>
              <a:t>A MediaStream can be extended to represent a stream that either comes from (remote stream) or is sent to (local stream) a remote node</a:t>
            </a:r>
            <a:r>
              <a:rPr lang="en-US" dirty="0" smtClean="0">
                <a:latin typeface="AR CENA" panose="02000000000000000000" pitchFamily="2" charset="0"/>
              </a:rPr>
              <a:t>.</a:t>
            </a:r>
          </a:p>
          <a:p>
            <a:pPr>
              <a:lnSpc>
                <a:spcPct val="150000"/>
              </a:lnSpc>
            </a:pPr>
            <a:r>
              <a:rPr lang="en-US" dirty="0">
                <a:latin typeface="AR CENA" panose="02000000000000000000" pitchFamily="2" charset="0"/>
              </a:rPr>
              <a:t>A LocalMediaStream represents a media </a:t>
            </a:r>
            <a:r>
              <a:rPr lang="en-US" dirty="0" smtClean="0">
                <a:latin typeface="AR CENA" panose="02000000000000000000" pitchFamily="2" charset="0"/>
              </a:rPr>
              <a:t>stream from </a:t>
            </a:r>
            <a:r>
              <a:rPr lang="en-US" dirty="0">
                <a:latin typeface="AR CENA" panose="02000000000000000000" pitchFamily="2" charset="0"/>
              </a:rPr>
              <a:t>a local media-capture device (such as a webcam or microphone).</a:t>
            </a:r>
            <a:endParaRPr lang="en-US" dirty="0" smtClean="0">
              <a:latin typeface="AR CENA" panose="02000000000000000000" pitchFamily="2" charset="0"/>
            </a:endParaRPr>
          </a:p>
          <a:p>
            <a:pPr>
              <a:lnSpc>
                <a:spcPct val="150000"/>
              </a:lnSpc>
            </a:pPr>
            <a:endParaRPr lang="en-US" dirty="0" smtClean="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1191978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getUserMedia</a:t>
            </a:r>
            <a:endParaRPr lang="en-US" sz="5400" dirty="0">
              <a:latin typeface="AR DELANEY" panose="02000000000000000000" pitchFamily="2" charset="0"/>
            </a:endParaRPr>
          </a:p>
        </p:txBody>
      </p:sp>
      <p:sp>
        <p:nvSpPr>
          <p:cNvPr id="6" name="Content Placeholder 2"/>
          <p:cNvSpPr>
            <a:spLocks noGrp="1"/>
          </p:cNvSpPr>
          <p:nvPr>
            <p:ph idx="1"/>
          </p:nvPr>
        </p:nvSpPr>
        <p:spPr/>
        <p:txBody>
          <a:bodyPr>
            <a:normAutofit fontScale="92500" lnSpcReduction="10000"/>
          </a:bodyPr>
          <a:lstStyle/>
          <a:p>
            <a:pPr>
              <a:lnSpc>
                <a:spcPct val="150000"/>
              </a:lnSpc>
            </a:pPr>
            <a:r>
              <a:rPr lang="en-US" dirty="0" smtClean="0">
                <a:latin typeface="AR CENA" panose="02000000000000000000" pitchFamily="2" charset="0"/>
              </a:rPr>
              <a:t>The </a:t>
            </a:r>
            <a:r>
              <a:rPr lang="en-US" dirty="0">
                <a:latin typeface="AR CENA" panose="02000000000000000000" pitchFamily="2" charset="0"/>
              </a:rPr>
              <a:t>MediaStream </a:t>
            </a:r>
            <a:r>
              <a:rPr lang="en-US" dirty="0" smtClean="0">
                <a:latin typeface="AR CENA" panose="02000000000000000000" pitchFamily="2" charset="0"/>
              </a:rPr>
              <a:t>represents </a:t>
            </a:r>
            <a:r>
              <a:rPr lang="en-US" dirty="0">
                <a:latin typeface="AR CENA" panose="02000000000000000000" pitchFamily="2" charset="0"/>
              </a:rPr>
              <a:t>synchronized streams of media. For example, a stream taken from camera </a:t>
            </a:r>
            <a:r>
              <a:rPr lang="en-US" dirty="0" smtClean="0">
                <a:latin typeface="AR CENA" panose="02000000000000000000" pitchFamily="2" charset="0"/>
              </a:rPr>
              <a:t>and </a:t>
            </a:r>
            <a:r>
              <a:rPr lang="en-US" dirty="0">
                <a:latin typeface="AR CENA" panose="02000000000000000000" pitchFamily="2" charset="0"/>
              </a:rPr>
              <a:t>microphone input has synchronized video and audio tracks</a:t>
            </a:r>
            <a:r>
              <a:rPr lang="en-US" dirty="0" smtClean="0">
                <a:latin typeface="AR CENA" panose="02000000000000000000" pitchFamily="2" charset="0"/>
              </a:rPr>
              <a:t>. </a:t>
            </a:r>
          </a:p>
          <a:p>
            <a:pPr>
              <a:lnSpc>
                <a:spcPct val="150000"/>
              </a:lnSpc>
            </a:pPr>
            <a:r>
              <a:rPr lang="en-US" dirty="0" smtClean="0">
                <a:latin typeface="AR CENA" panose="02000000000000000000" pitchFamily="2" charset="0"/>
              </a:rPr>
              <a:t>The</a:t>
            </a:r>
            <a:r>
              <a:rPr lang="en-US" dirty="0" smtClean="0"/>
              <a:t> </a:t>
            </a:r>
            <a:r>
              <a:rPr lang="en-US" sz="2000" i="1" dirty="0" smtClean="0">
                <a:latin typeface="AR CENA" panose="02000000000000000000" pitchFamily="2" charset="0"/>
              </a:rPr>
              <a:t>getUserMedia()</a:t>
            </a:r>
            <a:r>
              <a:rPr lang="en-US" dirty="0" smtClean="0">
                <a:latin typeface="AR CENA" panose="02000000000000000000" pitchFamily="2" charset="0"/>
              </a:rPr>
              <a:t> </a:t>
            </a:r>
            <a:r>
              <a:rPr lang="en-US" dirty="0">
                <a:latin typeface="AR CENA" panose="02000000000000000000" pitchFamily="2" charset="0"/>
              </a:rPr>
              <a:t>method takes three parameters:</a:t>
            </a:r>
          </a:p>
          <a:p>
            <a:pPr lvl="1">
              <a:buFont typeface="Arial" panose="020B0604020202020204" pitchFamily="34" charset="0"/>
              <a:buChar char="•"/>
            </a:pPr>
            <a:r>
              <a:rPr lang="en-US" dirty="0" smtClean="0">
                <a:latin typeface="AR CENA" panose="02000000000000000000" pitchFamily="2" charset="0"/>
              </a:rPr>
              <a:t>A </a:t>
            </a:r>
            <a:r>
              <a:rPr lang="en-US" dirty="0">
                <a:latin typeface="AR CENA" panose="02000000000000000000" pitchFamily="2" charset="0"/>
              </a:rPr>
              <a:t>constraints object.</a:t>
            </a:r>
          </a:p>
          <a:p>
            <a:pPr lvl="1">
              <a:buFont typeface="Arial" panose="020B0604020202020204" pitchFamily="34" charset="0"/>
              <a:buChar char="•"/>
            </a:pPr>
            <a:r>
              <a:rPr lang="en-US" dirty="0" smtClean="0">
                <a:latin typeface="AR CENA" panose="02000000000000000000" pitchFamily="2" charset="0"/>
              </a:rPr>
              <a:t>A </a:t>
            </a:r>
            <a:r>
              <a:rPr lang="en-US" dirty="0">
                <a:latin typeface="AR CENA" panose="02000000000000000000" pitchFamily="2" charset="0"/>
              </a:rPr>
              <a:t>success callback which, if called, is passed a LocalMediaStream.</a:t>
            </a:r>
          </a:p>
          <a:p>
            <a:pPr lvl="1">
              <a:buFont typeface="Arial" panose="020B0604020202020204" pitchFamily="34" charset="0"/>
              <a:buChar char="•"/>
            </a:pPr>
            <a:r>
              <a:rPr lang="en-US" dirty="0" smtClean="0">
                <a:latin typeface="AR CENA" panose="02000000000000000000" pitchFamily="2" charset="0"/>
              </a:rPr>
              <a:t>A </a:t>
            </a:r>
            <a:r>
              <a:rPr lang="en-US" dirty="0">
                <a:latin typeface="AR CENA" panose="02000000000000000000" pitchFamily="2" charset="0"/>
              </a:rPr>
              <a:t>failure callback which, if called, is passed an error object.</a:t>
            </a:r>
          </a:p>
          <a:p>
            <a:pPr>
              <a:lnSpc>
                <a:spcPct val="150000"/>
              </a:lnSpc>
            </a:pPr>
            <a:r>
              <a:rPr lang="en-US" dirty="0">
                <a:latin typeface="AR CENA" panose="02000000000000000000" pitchFamily="2" charset="0"/>
              </a:rPr>
              <a:t>In Chrome, the </a:t>
            </a:r>
            <a:r>
              <a:rPr lang="en-US" sz="2000" i="1" dirty="0" smtClean="0">
                <a:latin typeface="AR CENA" panose="02000000000000000000" pitchFamily="2" charset="0"/>
              </a:rPr>
              <a:t>URL.createObjectURL () </a:t>
            </a:r>
            <a:r>
              <a:rPr lang="en-US" dirty="0" smtClean="0">
                <a:latin typeface="AR CENA" panose="02000000000000000000" pitchFamily="2" charset="0"/>
              </a:rPr>
              <a:t>method </a:t>
            </a:r>
            <a:r>
              <a:rPr lang="en-US" dirty="0">
                <a:latin typeface="AR CENA" panose="02000000000000000000" pitchFamily="2" charset="0"/>
              </a:rPr>
              <a:t>converts a LocalMediaStream to a Blob URL which can be set as the src of a video </a:t>
            </a:r>
            <a:r>
              <a:rPr lang="en-US" dirty="0" smtClean="0">
                <a:latin typeface="AR CENA" panose="02000000000000000000" pitchFamily="2" charset="0"/>
              </a:rPr>
              <a:t>element</a:t>
            </a:r>
            <a:r>
              <a:rPr lang="en-US" dirty="0">
                <a:latin typeface="AR CENA" panose="02000000000000000000" pitchFamily="2" charset="0"/>
              </a:rPr>
              <a:t>. </a:t>
            </a:r>
          </a:p>
        </p:txBody>
      </p:sp>
    </p:spTree>
    <p:extLst>
      <p:ext uri="{BB962C8B-B14F-4D97-AF65-F5344CB8AC3E}">
        <p14:creationId xmlns:p14="http://schemas.microsoft.com/office/powerpoint/2010/main" val="88294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78526" y="2250831"/>
            <a:ext cx="7604468" cy="3972997"/>
          </a:xfrm>
        </p:spPr>
        <p:style>
          <a:lnRef idx="2">
            <a:schemeClr val="accent4"/>
          </a:lnRef>
          <a:fillRef idx="1">
            <a:schemeClr val="lt1"/>
          </a:fillRef>
          <a:effectRef idx="0">
            <a:schemeClr val="accent4"/>
          </a:effectRef>
          <a:fontRef idx="minor">
            <a:schemeClr val="dk1"/>
          </a:fontRef>
        </p:style>
        <p:txBody>
          <a:bodyPr>
            <a:normAutofit fontScale="85000" lnSpcReduction="20000"/>
          </a:bodyPr>
          <a:lstStyle/>
          <a:p>
            <a:pPr marL="45720" indent="0">
              <a:buNone/>
            </a:pPr>
            <a:endParaRPr lang="en-US" b="1" dirty="0" smtClean="0">
              <a:latin typeface="Bradley Hand ITC" panose="03070402050302030203" pitchFamily="66" charset="0"/>
            </a:endParaRPr>
          </a:p>
          <a:p>
            <a:pPr marL="45720" indent="0">
              <a:buNone/>
            </a:pPr>
            <a:r>
              <a:rPr lang="en-US" b="1" dirty="0" smtClean="0">
                <a:latin typeface="Bradley Hand ITC" panose="03070402050302030203" pitchFamily="66" charset="0"/>
              </a:rPr>
              <a:t>&lt;</a:t>
            </a:r>
            <a:r>
              <a:rPr lang="en-US" b="1" dirty="0">
                <a:solidFill>
                  <a:schemeClr val="accent1">
                    <a:lumMod val="75000"/>
                  </a:schemeClr>
                </a:solidFill>
                <a:latin typeface="Bradley Hand ITC" panose="03070402050302030203" pitchFamily="66" charset="0"/>
              </a:rPr>
              <a:t>video</a:t>
            </a:r>
            <a:r>
              <a:rPr lang="en-US" b="1" dirty="0">
                <a:latin typeface="Bradley Hand ITC" panose="03070402050302030203" pitchFamily="66" charset="0"/>
              </a:rPr>
              <a:t> id="</a:t>
            </a:r>
            <a:r>
              <a:rPr lang="en-US" b="1" dirty="0" err="1">
                <a:solidFill>
                  <a:srgbClr val="00B0F0"/>
                </a:solidFill>
                <a:latin typeface="Bradley Hand ITC" panose="03070402050302030203" pitchFamily="66" charset="0"/>
              </a:rPr>
              <a:t>sourcevid</a:t>
            </a:r>
            <a:r>
              <a:rPr lang="en-US" b="1" dirty="0">
                <a:latin typeface="Bradley Hand ITC" panose="03070402050302030203" pitchFamily="66" charset="0"/>
              </a:rPr>
              <a:t>" </a:t>
            </a:r>
            <a:r>
              <a:rPr lang="en-US" b="1" dirty="0" err="1">
                <a:latin typeface="Bradley Hand ITC" panose="03070402050302030203" pitchFamily="66" charset="0"/>
              </a:rPr>
              <a:t>autoplay</a:t>
            </a:r>
            <a:r>
              <a:rPr lang="en-US" b="1" dirty="0">
                <a:latin typeface="Bradley Hand ITC" panose="03070402050302030203" pitchFamily="66" charset="0"/>
              </a:rPr>
              <a:t>&gt;&lt;</a:t>
            </a:r>
            <a:r>
              <a:rPr lang="en-US" b="1" dirty="0">
                <a:solidFill>
                  <a:schemeClr val="accent1">
                    <a:lumMod val="75000"/>
                  </a:schemeClr>
                </a:solidFill>
                <a:latin typeface="Bradley Hand ITC" panose="03070402050302030203" pitchFamily="66" charset="0"/>
              </a:rPr>
              <a:t>/video</a:t>
            </a:r>
            <a:r>
              <a:rPr lang="en-US" b="1" dirty="0">
                <a:latin typeface="Bradley Hand ITC" panose="03070402050302030203" pitchFamily="66" charset="0"/>
              </a:rPr>
              <a:t>&gt;</a:t>
            </a:r>
          </a:p>
          <a:p>
            <a:pPr marL="45720" indent="0">
              <a:buNone/>
            </a:pPr>
            <a:r>
              <a:rPr lang="en-US" b="1" dirty="0" smtClean="0">
                <a:latin typeface="Bradley Hand ITC" panose="03070402050302030203" pitchFamily="66" charset="0"/>
              </a:rPr>
              <a:t>&lt;</a:t>
            </a:r>
            <a:r>
              <a:rPr lang="en-US" b="1" dirty="0">
                <a:solidFill>
                  <a:schemeClr val="accent1">
                    <a:lumMod val="75000"/>
                  </a:schemeClr>
                </a:solidFill>
                <a:latin typeface="Bradley Hand ITC" panose="03070402050302030203" pitchFamily="66" charset="0"/>
              </a:rPr>
              <a:t>script</a:t>
            </a:r>
            <a:r>
              <a:rPr lang="en-US" b="1" dirty="0">
                <a:latin typeface="Bradley Hand ITC" panose="03070402050302030203" pitchFamily="66" charset="0"/>
              </a:rPr>
              <a:t>&gt;</a:t>
            </a:r>
          </a:p>
          <a:p>
            <a:pPr marL="45720" indent="0">
              <a:buNone/>
            </a:pPr>
            <a:r>
              <a:rPr lang="en-US" b="1" dirty="0" smtClean="0">
                <a:latin typeface="Bradley Hand ITC" panose="03070402050302030203" pitchFamily="66" charset="0"/>
              </a:rPr>
              <a:t>	</a:t>
            </a:r>
            <a:r>
              <a:rPr lang="en-US" b="1" dirty="0" err="1" smtClean="0">
                <a:latin typeface="Bradley Hand ITC" panose="03070402050302030203" pitchFamily="66" charset="0"/>
              </a:rPr>
              <a:t>var</a:t>
            </a:r>
            <a:r>
              <a:rPr lang="en-US" b="1" dirty="0" smtClean="0">
                <a:latin typeface="Bradley Hand ITC" panose="03070402050302030203" pitchFamily="66" charset="0"/>
              </a:rPr>
              <a:t> </a:t>
            </a:r>
            <a:r>
              <a:rPr lang="en-US" b="1" dirty="0">
                <a:latin typeface="Bradley Hand ITC" panose="03070402050302030203" pitchFamily="66" charset="0"/>
              </a:rPr>
              <a:t>video = </a:t>
            </a:r>
            <a:r>
              <a:rPr lang="en-US" b="1" dirty="0" err="1">
                <a:latin typeface="Bradley Hand ITC" panose="03070402050302030203" pitchFamily="66" charset="0"/>
              </a:rPr>
              <a:t>document.getElementById</a:t>
            </a:r>
            <a:r>
              <a:rPr lang="en-US" b="1" dirty="0">
                <a:latin typeface="Bradley Hand ITC" panose="03070402050302030203" pitchFamily="66" charset="0"/>
              </a:rPr>
              <a:t>('</a:t>
            </a:r>
            <a:r>
              <a:rPr lang="en-US" b="1" dirty="0" err="1">
                <a:solidFill>
                  <a:srgbClr val="00B0F0"/>
                </a:solidFill>
                <a:latin typeface="Bradley Hand ITC" panose="03070402050302030203" pitchFamily="66" charset="0"/>
              </a:rPr>
              <a:t>sourcevid</a:t>
            </a:r>
            <a:r>
              <a:rPr lang="en-US" b="1" dirty="0">
                <a:latin typeface="Bradley Hand ITC" panose="03070402050302030203" pitchFamily="66" charset="0"/>
              </a:rPr>
              <a:t>');</a:t>
            </a:r>
          </a:p>
          <a:p>
            <a:pPr marL="45720" indent="0">
              <a:buNone/>
            </a:pPr>
            <a:r>
              <a:rPr lang="en-US" b="1" dirty="0" smtClean="0">
                <a:latin typeface="Bradley Hand ITC" panose="03070402050302030203" pitchFamily="66" charset="0"/>
              </a:rPr>
              <a:t>	</a:t>
            </a:r>
            <a:r>
              <a:rPr lang="en-US" b="1" dirty="0" err="1" smtClean="0">
                <a:latin typeface="Bradley Hand ITC" panose="03070402050302030203" pitchFamily="66" charset="0"/>
              </a:rPr>
              <a:t>navigator.getUserMedia</a:t>
            </a:r>
            <a:r>
              <a:rPr lang="en-US" b="1" dirty="0">
                <a:latin typeface="Bradley Hand ITC" panose="03070402050302030203" pitchFamily="66" charset="0"/>
              </a:rPr>
              <a:t>('video', success, error);</a:t>
            </a:r>
          </a:p>
          <a:p>
            <a:pPr marL="45720" indent="0">
              <a:buNone/>
            </a:pPr>
            <a:r>
              <a:rPr lang="en-US" b="1" dirty="0">
                <a:latin typeface="Bradley Hand ITC" panose="03070402050302030203" pitchFamily="66" charset="0"/>
              </a:rPr>
              <a:t>	</a:t>
            </a:r>
            <a:r>
              <a:rPr lang="en-US" b="1" dirty="0" smtClean="0">
                <a:latin typeface="Bradley Hand ITC" panose="03070402050302030203" pitchFamily="66" charset="0"/>
              </a:rPr>
              <a:t>function </a:t>
            </a:r>
            <a:r>
              <a:rPr lang="en-US" b="1" dirty="0">
                <a:latin typeface="Bradley Hand ITC" panose="03070402050302030203" pitchFamily="66" charset="0"/>
              </a:rPr>
              <a:t>success(stream) {</a:t>
            </a:r>
          </a:p>
          <a:p>
            <a:pPr marL="45720" indent="0">
              <a:buNone/>
            </a:pPr>
            <a:r>
              <a:rPr lang="en-US" b="1" dirty="0">
                <a:latin typeface="Bradley Hand ITC" panose="03070402050302030203" pitchFamily="66" charset="0"/>
              </a:rPr>
              <a:t>	</a:t>
            </a:r>
            <a:r>
              <a:rPr lang="en-US" b="1" dirty="0" smtClean="0">
                <a:latin typeface="Bradley Hand ITC" panose="03070402050302030203" pitchFamily="66" charset="0"/>
              </a:rPr>
              <a:t>	</a:t>
            </a:r>
            <a:r>
              <a:rPr lang="en-US" b="1" dirty="0" err="1" smtClean="0">
                <a:latin typeface="Bradley Hand ITC" panose="03070402050302030203" pitchFamily="66" charset="0"/>
              </a:rPr>
              <a:t>video.src</a:t>
            </a:r>
            <a:r>
              <a:rPr lang="en-US" b="1" dirty="0" smtClean="0">
                <a:latin typeface="Bradley Hand ITC" panose="03070402050302030203" pitchFamily="66" charset="0"/>
              </a:rPr>
              <a:t> </a:t>
            </a:r>
            <a:r>
              <a:rPr lang="en-US" b="1" dirty="0">
                <a:latin typeface="Bradley Hand ITC" panose="03070402050302030203" pitchFamily="66" charset="0"/>
              </a:rPr>
              <a:t>= </a:t>
            </a:r>
            <a:r>
              <a:rPr lang="en-US" b="1" dirty="0" err="1">
                <a:latin typeface="Bradley Hand ITC" panose="03070402050302030203" pitchFamily="66" charset="0"/>
              </a:rPr>
              <a:t>window.URL.createObjectURL</a:t>
            </a:r>
            <a:r>
              <a:rPr lang="en-US" b="1" dirty="0">
                <a:latin typeface="Bradley Hand ITC" panose="03070402050302030203" pitchFamily="66" charset="0"/>
              </a:rPr>
              <a:t>(stream);</a:t>
            </a:r>
          </a:p>
          <a:p>
            <a:pPr marL="45720" indent="0">
              <a:buNone/>
            </a:pPr>
            <a:r>
              <a:rPr lang="en-US" b="1" dirty="0">
                <a:latin typeface="Bradley Hand ITC" panose="03070402050302030203" pitchFamily="66" charset="0"/>
              </a:rPr>
              <a:t>	</a:t>
            </a:r>
            <a:r>
              <a:rPr lang="en-US" b="1" dirty="0" smtClean="0">
                <a:latin typeface="Bradley Hand ITC" panose="03070402050302030203" pitchFamily="66" charset="0"/>
              </a:rPr>
              <a:t>}</a:t>
            </a:r>
            <a:endParaRPr lang="en-US" b="1" dirty="0">
              <a:latin typeface="Bradley Hand ITC" panose="03070402050302030203" pitchFamily="66" charset="0"/>
            </a:endParaRPr>
          </a:p>
          <a:p>
            <a:pPr marL="45720" indent="0">
              <a:buNone/>
            </a:pPr>
            <a:r>
              <a:rPr lang="en-US" b="1" dirty="0" smtClean="0">
                <a:latin typeface="Bradley Hand ITC" panose="03070402050302030203" pitchFamily="66" charset="0"/>
              </a:rPr>
              <a:t>&lt;</a:t>
            </a:r>
            <a:r>
              <a:rPr lang="en-US" b="1" dirty="0" smtClean="0">
                <a:solidFill>
                  <a:schemeClr val="accent1">
                    <a:lumMod val="75000"/>
                  </a:schemeClr>
                </a:solidFill>
                <a:latin typeface="Bradley Hand ITC" panose="03070402050302030203" pitchFamily="66" charset="0"/>
              </a:rPr>
              <a:t>/</a:t>
            </a:r>
            <a:r>
              <a:rPr lang="en-US" b="1" dirty="0">
                <a:solidFill>
                  <a:schemeClr val="accent1">
                    <a:lumMod val="75000"/>
                  </a:schemeClr>
                </a:solidFill>
                <a:latin typeface="Bradley Hand ITC" panose="03070402050302030203" pitchFamily="66" charset="0"/>
              </a:rPr>
              <a:t>script</a:t>
            </a:r>
            <a:r>
              <a:rPr lang="en-US" b="1" dirty="0">
                <a:latin typeface="Bradley Hand ITC" panose="03070402050302030203" pitchFamily="66" charset="0"/>
              </a:rPr>
              <a:t>&gt;</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getUserMedia</a:t>
            </a:r>
            <a:endParaRPr lang="en-US" sz="5400" dirty="0">
              <a:latin typeface="AR DELANEY" panose="02000000000000000000" pitchFamily="2" charset="0"/>
            </a:endParaRPr>
          </a:p>
        </p:txBody>
      </p:sp>
    </p:spTree>
    <p:extLst>
      <p:ext uri="{BB962C8B-B14F-4D97-AF65-F5344CB8AC3E}">
        <p14:creationId xmlns:p14="http://schemas.microsoft.com/office/powerpoint/2010/main" val="1412560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RTCPeerConnection</a:t>
            </a:r>
            <a:endParaRPr lang="en-US" sz="5400" dirty="0">
              <a:latin typeface="AR DELANEY" panose="02000000000000000000" pitchFamily="2" charset="0"/>
            </a:endParaRPr>
          </a:p>
        </p:txBody>
      </p:sp>
      <p:sp>
        <p:nvSpPr>
          <p:cNvPr id="3" name="Content Placeholder 2"/>
          <p:cNvSpPr>
            <a:spLocks noGrp="1"/>
          </p:cNvSpPr>
          <p:nvPr>
            <p:ph idx="1"/>
          </p:nvPr>
        </p:nvSpPr>
        <p:spPr/>
        <p:txBody>
          <a:bodyPr/>
          <a:lstStyle/>
          <a:p>
            <a:pPr>
              <a:lnSpc>
                <a:spcPct val="150000"/>
              </a:lnSpc>
            </a:pPr>
            <a:r>
              <a:rPr lang="en-US" spc="80" dirty="0">
                <a:latin typeface="AR CENA" panose="02000000000000000000" pitchFamily="2" charset="0"/>
              </a:rPr>
              <a:t>RTCPeerConnection is the WebRTC </a:t>
            </a:r>
            <a:r>
              <a:rPr lang="en-US" spc="80" dirty="0" smtClean="0">
                <a:latin typeface="AR CENA" panose="02000000000000000000" pitchFamily="2" charset="0"/>
              </a:rPr>
              <a:t>API </a:t>
            </a:r>
            <a:r>
              <a:rPr lang="en-US" spc="80" dirty="0">
                <a:latin typeface="AR CENA" panose="02000000000000000000" pitchFamily="2" charset="0"/>
              </a:rPr>
              <a:t>that handles stable and efficient communication of streaming data between peers</a:t>
            </a:r>
            <a:r>
              <a:rPr lang="en-US" spc="80" dirty="0" smtClean="0">
                <a:latin typeface="AR CENA" panose="02000000000000000000" pitchFamily="2" charset="0"/>
              </a:rPr>
              <a:t>.</a:t>
            </a:r>
          </a:p>
          <a:p>
            <a:pPr>
              <a:lnSpc>
                <a:spcPct val="150000"/>
              </a:lnSpc>
            </a:pPr>
            <a:r>
              <a:rPr lang="en-US" spc="80" dirty="0">
                <a:latin typeface="AR CENA" panose="02000000000000000000" pitchFamily="2" charset="0"/>
              </a:rPr>
              <a:t>Communications are coordinated via a </a:t>
            </a:r>
            <a:r>
              <a:rPr lang="en-US" spc="80" dirty="0" smtClean="0">
                <a:latin typeface="AR CENA" panose="02000000000000000000" pitchFamily="2" charset="0"/>
              </a:rPr>
              <a:t>signaling channel </a:t>
            </a:r>
            <a:r>
              <a:rPr lang="en-US" spc="80" dirty="0">
                <a:latin typeface="AR CENA" panose="02000000000000000000" pitchFamily="2" charset="0"/>
              </a:rPr>
              <a:t>provided by scripting code in the page via the Web server — for instance, using </a:t>
            </a:r>
            <a:r>
              <a:rPr lang="en-US" spc="80" dirty="0" err="1">
                <a:latin typeface="AR CENA" panose="02000000000000000000" pitchFamily="2" charset="0"/>
              </a:rPr>
              <a:t>XMLHttpRequest</a:t>
            </a:r>
            <a:r>
              <a:rPr lang="en-US" spc="80" dirty="0">
                <a:latin typeface="AR CENA" panose="02000000000000000000" pitchFamily="2" charset="0"/>
              </a:rPr>
              <a:t> or WebSocket.</a:t>
            </a:r>
            <a:endParaRPr lang="en-US" spc="80" dirty="0" smtClean="0">
              <a:latin typeface="AR CENA" panose="02000000000000000000" pitchFamily="2" charset="0"/>
            </a:endParaRPr>
          </a:p>
          <a:p>
            <a:pPr>
              <a:lnSpc>
                <a:spcPct val="150000"/>
              </a:lnSpc>
            </a:pPr>
            <a:endParaRPr lang="en-US" dirty="0" smtClean="0">
              <a:latin typeface="AR CENA" panose="02000000000000000000" pitchFamily="2" charset="0"/>
            </a:endParaRPr>
          </a:p>
          <a:p>
            <a:endParaRPr lang="en-US"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265402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 indent="0">
              <a:lnSpc>
                <a:spcPct val="150000"/>
              </a:lnSpc>
              <a:buNone/>
            </a:pPr>
            <a:r>
              <a:rPr lang="en-US" spc="80" dirty="0">
                <a:latin typeface="AR CENA" panose="02000000000000000000" pitchFamily="2" charset="0"/>
              </a:rPr>
              <a:t>In the real world, WebRTC needs servers, </a:t>
            </a:r>
            <a:r>
              <a:rPr lang="en-US" spc="80" dirty="0" smtClean="0">
                <a:latin typeface="AR CENA" panose="02000000000000000000" pitchFamily="2" charset="0"/>
              </a:rPr>
              <a:t>so </a:t>
            </a:r>
            <a:r>
              <a:rPr lang="en-US" spc="80" dirty="0">
                <a:latin typeface="AR CENA" panose="02000000000000000000" pitchFamily="2" charset="0"/>
              </a:rPr>
              <a:t>the following can happen:</a:t>
            </a:r>
          </a:p>
          <a:p>
            <a:pPr>
              <a:lnSpc>
                <a:spcPct val="150000"/>
              </a:lnSpc>
            </a:pPr>
            <a:r>
              <a:rPr lang="en-US" dirty="0">
                <a:latin typeface="AR CENA" panose="02000000000000000000" pitchFamily="2" charset="0"/>
              </a:rPr>
              <a:t>Users discover each other and exchange 'real world' details such as names.</a:t>
            </a:r>
          </a:p>
          <a:p>
            <a:pPr>
              <a:lnSpc>
                <a:spcPct val="150000"/>
              </a:lnSpc>
            </a:pPr>
            <a:r>
              <a:rPr lang="en-US" dirty="0">
                <a:latin typeface="AR CENA" panose="02000000000000000000" pitchFamily="2" charset="0"/>
              </a:rPr>
              <a:t>WebRTC client applications (peers) exchange network information.</a:t>
            </a:r>
          </a:p>
          <a:p>
            <a:pPr>
              <a:lnSpc>
                <a:spcPct val="150000"/>
              </a:lnSpc>
            </a:pPr>
            <a:r>
              <a:rPr lang="en-US" dirty="0">
                <a:latin typeface="AR CENA" panose="02000000000000000000" pitchFamily="2" charset="0"/>
              </a:rPr>
              <a:t>Peers exchange data about media such as video format and resolution.</a:t>
            </a:r>
          </a:p>
          <a:p>
            <a:pPr>
              <a:lnSpc>
                <a:spcPct val="150000"/>
              </a:lnSpc>
            </a:pPr>
            <a:r>
              <a:rPr lang="en-US" dirty="0">
                <a:latin typeface="AR CENA" panose="02000000000000000000" pitchFamily="2" charset="0"/>
              </a:rPr>
              <a:t>WebRTC client applications traverse NAT gateways and firewalls.</a:t>
            </a:r>
          </a:p>
          <a:p>
            <a:pPr>
              <a:lnSpc>
                <a:spcPct val="150000"/>
              </a:lnSpc>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RTCPeerConnection</a:t>
            </a:r>
            <a:endParaRPr lang="en-US" sz="5400" dirty="0">
              <a:latin typeface="AR DELANEY" panose="02000000000000000000" pitchFamily="2" charset="0"/>
            </a:endParaRPr>
          </a:p>
        </p:txBody>
      </p:sp>
    </p:spTree>
    <p:extLst>
      <p:ext uri="{BB962C8B-B14F-4D97-AF65-F5344CB8AC3E}">
        <p14:creationId xmlns:p14="http://schemas.microsoft.com/office/powerpoint/2010/main" val="203849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NAT,STUN and TURN</a:t>
            </a:r>
            <a:endParaRPr lang="en-IN" dirty="0"/>
          </a:p>
        </p:txBody>
      </p:sp>
      <p:sp>
        <p:nvSpPr>
          <p:cNvPr id="3" name="Content Placeholder 2"/>
          <p:cNvSpPr>
            <a:spLocks noGrp="1"/>
          </p:cNvSpPr>
          <p:nvPr>
            <p:ph idx="1"/>
          </p:nvPr>
        </p:nvSpPr>
        <p:spPr/>
        <p:txBody>
          <a:bodyPr>
            <a:normAutofit/>
          </a:bodyPr>
          <a:lstStyle/>
          <a:p>
            <a:r>
              <a:rPr lang="en-IN" dirty="0"/>
              <a:t>A </a:t>
            </a:r>
            <a:r>
              <a:rPr lang="en-IN" b="1" dirty="0"/>
              <a:t>Public IP Address</a:t>
            </a:r>
            <a:r>
              <a:rPr lang="en-IN" dirty="0"/>
              <a:t> is an IP address that is globally unique across the Internet. Only one device may be in possession of a public IP address.</a:t>
            </a:r>
          </a:p>
          <a:p>
            <a:r>
              <a:rPr lang="en-IN" dirty="0"/>
              <a:t>A </a:t>
            </a:r>
            <a:r>
              <a:rPr lang="en-IN" b="1" dirty="0"/>
              <a:t>Private IP Address</a:t>
            </a:r>
            <a:r>
              <a:rPr lang="en-IN" dirty="0"/>
              <a:t> is an IP address that is not globally unique and may exist simultaneously on many different devices. A private IP address is never directly connected to the Internet. Devices that possesses a private IP address will be in their own unique IP space (e.g. different companies or domains). The chances are extremely high that the device you are using to read this blog article has acquired a private IP address.</a:t>
            </a:r>
          </a:p>
          <a:p>
            <a:endParaRPr lang="en-IN" dirty="0"/>
          </a:p>
        </p:txBody>
      </p:sp>
    </p:spTree>
    <p:extLst>
      <p:ext uri="{BB962C8B-B14F-4D97-AF65-F5344CB8AC3E}">
        <p14:creationId xmlns:p14="http://schemas.microsoft.com/office/powerpoint/2010/main" val="2050493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NAT,STUN and TURN</a:t>
            </a:r>
            <a:endParaRPr lang="en-IN" dirty="0"/>
          </a:p>
        </p:txBody>
      </p:sp>
      <p:sp>
        <p:nvSpPr>
          <p:cNvPr id="3" name="Content Placeholder 2"/>
          <p:cNvSpPr>
            <a:spLocks noGrp="1"/>
          </p:cNvSpPr>
          <p:nvPr>
            <p:ph idx="1"/>
          </p:nvPr>
        </p:nvSpPr>
        <p:spPr/>
        <p:txBody>
          <a:bodyPr>
            <a:normAutofit/>
          </a:bodyPr>
          <a:lstStyle/>
          <a:p>
            <a:r>
              <a:rPr lang="en-IN" b="1" dirty="0"/>
              <a:t>Network Address Translation</a:t>
            </a:r>
            <a:r>
              <a:rPr lang="en-IN" dirty="0"/>
              <a:t> (</a:t>
            </a:r>
            <a:r>
              <a:rPr lang="en-IN" b="1" dirty="0"/>
              <a:t>NAT</a:t>
            </a:r>
            <a:r>
              <a:rPr lang="en-IN" dirty="0"/>
              <a:t>) gives private IP addresses access to the Internet. NAT allows a single devices, such as a router, to act as an agent between the Internet (populated with public IP addresses) and a private network (populated with private IP addresses). A NAT device can use a single public IP address to represent many private IP addresses.</a:t>
            </a:r>
          </a:p>
          <a:p>
            <a:r>
              <a:rPr lang="en-IN" dirty="0"/>
              <a:t>A</a:t>
            </a:r>
            <a:r>
              <a:rPr lang="en-IN" b="1" dirty="0"/>
              <a:t> Symmetric NAT</a:t>
            </a:r>
            <a:r>
              <a:rPr lang="en-IN" dirty="0"/>
              <a:t> not only translates the IP address from private to public (and vice versa), it also translates ports. There are various rules as to how that translation and mapping occurs, but it’s safe to say that with symmetric </a:t>
            </a:r>
            <a:r>
              <a:rPr lang="en-IN" dirty="0" smtClean="0"/>
              <a:t>NAT</a:t>
            </a:r>
            <a:r>
              <a:rPr lang="en-IN" dirty="0"/>
              <a:t>.</a:t>
            </a:r>
          </a:p>
          <a:p>
            <a:endParaRPr lang="en-IN" dirty="0"/>
          </a:p>
        </p:txBody>
      </p:sp>
    </p:spTree>
    <p:extLst>
      <p:ext uri="{BB962C8B-B14F-4D97-AF65-F5344CB8AC3E}">
        <p14:creationId xmlns:p14="http://schemas.microsoft.com/office/powerpoint/2010/main" val="3711366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Deploying STUN and TURN</a:t>
            </a:r>
            <a:endParaRPr lang="en-IN" dirty="0"/>
          </a:p>
        </p:txBody>
      </p:sp>
      <p:sp>
        <p:nvSpPr>
          <p:cNvPr id="3" name="Content Placeholder 2"/>
          <p:cNvSpPr>
            <a:spLocks noGrp="1"/>
          </p:cNvSpPr>
          <p:nvPr>
            <p:ph idx="1"/>
          </p:nvPr>
        </p:nvSpPr>
        <p:spPr/>
        <p:txBody>
          <a:bodyPr/>
          <a:lstStyle/>
          <a:p>
            <a:r>
              <a:rPr lang="en-IN" dirty="0"/>
              <a:t> Google runs a public STUN server, stun.l.google.com:19302, as used by </a:t>
            </a:r>
            <a:r>
              <a:rPr lang="en-IN" dirty="0">
                <a:hlinkClick r:id="rId2"/>
              </a:rPr>
              <a:t>apprtc.appspot.com</a:t>
            </a:r>
            <a:r>
              <a:rPr lang="en-IN" dirty="0"/>
              <a:t>. </a:t>
            </a:r>
            <a:endParaRPr lang="en-IN" dirty="0" smtClean="0"/>
          </a:p>
          <a:p>
            <a:r>
              <a:rPr lang="en-IN" dirty="0" smtClean="0"/>
              <a:t>For </a:t>
            </a:r>
            <a:r>
              <a:rPr lang="en-IN" dirty="0"/>
              <a:t>a production STUN/TURN service, </a:t>
            </a:r>
            <a:r>
              <a:rPr lang="en-IN" dirty="0" smtClean="0"/>
              <a:t>recommended to use the </a:t>
            </a:r>
            <a:r>
              <a:rPr lang="en-IN" dirty="0"/>
              <a:t>rfc5766-turn-server; source code for STUN and TURN servers is available from </a:t>
            </a:r>
            <a:r>
              <a:rPr lang="en-IN" dirty="0">
                <a:hlinkClick r:id="rId3"/>
              </a:rPr>
              <a:t>code.google.com/p/rfc5766-turn-server</a:t>
            </a:r>
            <a:r>
              <a:rPr lang="en-IN" dirty="0"/>
              <a:t>, which also provides links to several sources of information about server installation. </a:t>
            </a:r>
            <a:endParaRPr lang="en-IN" dirty="0" smtClean="0"/>
          </a:p>
          <a:p>
            <a:r>
              <a:rPr lang="en-IN" dirty="0" smtClean="0"/>
              <a:t>A</a:t>
            </a:r>
            <a:r>
              <a:rPr lang="en-IN" dirty="0"/>
              <a:t> </a:t>
            </a:r>
            <a:r>
              <a:rPr lang="en-IN" dirty="0">
                <a:hlinkClick r:id="rId4"/>
              </a:rPr>
              <a:t>VM image for Amazon Web Services</a:t>
            </a:r>
            <a:r>
              <a:rPr lang="en-IN" dirty="0"/>
              <a:t> is also available.</a:t>
            </a:r>
          </a:p>
        </p:txBody>
      </p:sp>
    </p:spTree>
    <p:extLst>
      <p:ext uri="{BB962C8B-B14F-4D97-AF65-F5344CB8AC3E}">
        <p14:creationId xmlns:p14="http://schemas.microsoft.com/office/powerpoint/2010/main" val="188643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ttravers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287" y="369853"/>
            <a:ext cx="9689910" cy="571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65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434" y="1440929"/>
            <a:ext cx="5422500" cy="386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9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312" y="2130552"/>
            <a:ext cx="11795760" cy="3242560"/>
          </a:xfrm>
          <a:solidFill>
            <a:schemeClr val="accent1"/>
          </a:solidFill>
        </p:spPr>
        <p:txBody>
          <a:bodyPr>
            <a:normAutofit/>
          </a:bodyPr>
          <a:lstStyle/>
          <a:p>
            <a:pPr lvl="1">
              <a:lnSpc>
                <a:spcPct val="150000"/>
              </a:lnSpc>
              <a:buFont typeface="Arial" panose="020B0604020202020204" pitchFamily="34" charset="0"/>
              <a:buChar char="•"/>
            </a:pPr>
            <a:r>
              <a:rPr lang="en-US" sz="2400" spc="80" dirty="0" smtClean="0">
                <a:solidFill>
                  <a:schemeClr val="bg1"/>
                </a:solidFill>
                <a:latin typeface="AR CENA" panose="02000000000000000000" pitchFamily="2" charset="0"/>
              </a:rPr>
              <a:t>Web </a:t>
            </a:r>
            <a:r>
              <a:rPr lang="en-US" sz="2400" spc="80" dirty="0">
                <a:solidFill>
                  <a:schemeClr val="bg1"/>
                </a:solidFill>
                <a:latin typeface="AR CENA" panose="02000000000000000000" pitchFamily="2" charset="0"/>
              </a:rPr>
              <a:t>Real-Time Communication (WebRTC) is an upcoming standard that </a:t>
            </a:r>
            <a:r>
              <a:rPr lang="en-US" sz="2400" spc="80" dirty="0" smtClean="0">
                <a:solidFill>
                  <a:schemeClr val="bg1"/>
                </a:solidFill>
                <a:latin typeface="AR CENA" panose="02000000000000000000" pitchFamily="2" charset="0"/>
              </a:rPr>
              <a:t>aims to </a:t>
            </a:r>
            <a:r>
              <a:rPr lang="en-US" sz="2400" spc="80" dirty="0">
                <a:solidFill>
                  <a:schemeClr val="bg1"/>
                </a:solidFill>
                <a:latin typeface="AR CENA" panose="02000000000000000000" pitchFamily="2" charset="0"/>
              </a:rPr>
              <a:t>enable real-time </a:t>
            </a:r>
            <a:r>
              <a:rPr lang="en-US" sz="2400" spc="80" dirty="0" smtClean="0">
                <a:solidFill>
                  <a:schemeClr val="bg1"/>
                </a:solidFill>
                <a:latin typeface="AR CENA" panose="02000000000000000000" pitchFamily="2" charset="0"/>
              </a:rPr>
              <a:t>communication </a:t>
            </a:r>
            <a:r>
              <a:rPr lang="en-US" sz="2400" spc="80" dirty="0">
                <a:solidFill>
                  <a:schemeClr val="bg1"/>
                </a:solidFill>
                <a:latin typeface="AR CENA" panose="02000000000000000000" pitchFamily="2" charset="0"/>
              </a:rPr>
              <a:t>among Web browsers in </a:t>
            </a:r>
            <a:r>
              <a:rPr lang="en-US" sz="2400" spc="80" dirty="0" smtClean="0">
                <a:solidFill>
                  <a:schemeClr val="bg1"/>
                </a:solidFill>
                <a:latin typeface="AR CENA" panose="02000000000000000000" pitchFamily="2" charset="0"/>
              </a:rPr>
              <a:t>a  peer-to-peer fashion.</a:t>
            </a:r>
          </a:p>
          <a:p>
            <a:pPr lvl="1">
              <a:lnSpc>
                <a:spcPct val="150000"/>
              </a:lnSpc>
              <a:buFont typeface="Arial" panose="020B0604020202020204" pitchFamily="34" charset="0"/>
              <a:buChar char="•"/>
            </a:pPr>
            <a:r>
              <a:rPr lang="en-US" sz="2400" spc="80" dirty="0">
                <a:solidFill>
                  <a:schemeClr val="bg1"/>
                </a:solidFill>
                <a:latin typeface="AR CENA" panose="02000000000000000000" pitchFamily="2" charset="0"/>
              </a:rPr>
              <a:t>WebRTC </a:t>
            </a:r>
            <a:r>
              <a:rPr lang="en-US" sz="2400" spc="80" dirty="0" smtClean="0">
                <a:solidFill>
                  <a:schemeClr val="bg1"/>
                </a:solidFill>
                <a:latin typeface="AR CENA" panose="02000000000000000000" pitchFamily="2" charset="0"/>
              </a:rPr>
              <a:t>project (</a:t>
            </a:r>
            <a:r>
              <a:rPr lang="en-US" sz="2400" spc="80" dirty="0" err="1">
                <a:solidFill>
                  <a:schemeClr val="bg1"/>
                </a:solidFill>
                <a:latin typeface="AR CENA" panose="02000000000000000000" pitchFamily="2" charset="0"/>
              </a:rPr>
              <a:t>opensource</a:t>
            </a:r>
            <a:r>
              <a:rPr lang="en-US" sz="2400" spc="80" dirty="0" smtClean="0">
                <a:solidFill>
                  <a:schemeClr val="bg1"/>
                </a:solidFill>
                <a:latin typeface="AR CENA" panose="02000000000000000000" pitchFamily="2" charset="0"/>
              </a:rPr>
              <a:t>) </a:t>
            </a:r>
            <a:r>
              <a:rPr lang="en-US" sz="2400" spc="80" dirty="0">
                <a:solidFill>
                  <a:schemeClr val="bg1"/>
                </a:solidFill>
                <a:latin typeface="AR CENA" panose="02000000000000000000" pitchFamily="2" charset="0"/>
              </a:rPr>
              <a:t>aims to allow browsers to natively support interactive </a:t>
            </a:r>
            <a:r>
              <a:rPr lang="en-US" sz="2400" spc="80" dirty="0" smtClean="0">
                <a:solidFill>
                  <a:schemeClr val="bg1"/>
                </a:solidFill>
                <a:latin typeface="AR CENA" panose="02000000000000000000" pitchFamily="2" charset="0"/>
              </a:rPr>
              <a:t>peer to peer </a:t>
            </a:r>
            <a:r>
              <a:rPr lang="en-US" sz="2400" spc="80" dirty="0">
                <a:solidFill>
                  <a:schemeClr val="bg1"/>
                </a:solidFill>
                <a:latin typeface="AR CENA" panose="02000000000000000000" pitchFamily="2" charset="0"/>
              </a:rPr>
              <a:t>communications and real time data collaboration</a:t>
            </a:r>
            <a:r>
              <a:rPr lang="en-US" sz="2400" spc="80" dirty="0" smtClean="0">
                <a:solidFill>
                  <a:schemeClr val="bg1"/>
                </a:solidFill>
                <a:latin typeface="AR CENA" panose="02000000000000000000" pitchFamily="2" charset="0"/>
              </a:rPr>
              <a:t>.</a:t>
            </a:r>
          </a:p>
          <a:p>
            <a:pPr lvl="1">
              <a:lnSpc>
                <a:spcPct val="150000"/>
              </a:lnSpc>
              <a:buFont typeface="Arial" panose="020B0604020202020204" pitchFamily="34" charset="0"/>
              <a:buChar char="•"/>
            </a:pPr>
            <a:r>
              <a:rPr lang="en-US" sz="2400" spc="80" dirty="0" smtClean="0">
                <a:solidFill>
                  <a:schemeClr val="bg1"/>
                </a:solidFill>
                <a:latin typeface="AR CENA" panose="02000000000000000000" pitchFamily="2" charset="0"/>
              </a:rPr>
              <a:t>Provide state </a:t>
            </a:r>
            <a:r>
              <a:rPr lang="en-US" sz="2400" spc="80" dirty="0">
                <a:solidFill>
                  <a:schemeClr val="bg1"/>
                </a:solidFill>
                <a:latin typeface="AR CENA" panose="02000000000000000000" pitchFamily="2" charset="0"/>
              </a:rPr>
              <a:t>of art audio/video communication stack in your browser.</a:t>
            </a:r>
          </a:p>
        </p:txBody>
      </p:sp>
      <p:sp>
        <p:nvSpPr>
          <p:cNvPr id="4" name="Title 1"/>
          <p:cNvSpPr>
            <a:spLocks noGrp="1"/>
          </p:cNvSpPr>
          <p:nvPr>
            <p:ph type="title"/>
          </p:nvPr>
        </p:nvSpPr>
        <p:spPr>
          <a:xfrm>
            <a:off x="1143000" y="609600"/>
            <a:ext cx="9875520" cy="1356360"/>
          </a:xfrm>
          <a:effectLst>
            <a:reflection blurRad="6350" stA="52000" endA="300" endPos="35000" dir="5400000" sy="-100000" algn="bl" rotWithShape="0"/>
          </a:effectLst>
        </p:spPr>
        <p:txBody>
          <a:bodyPr>
            <a:normAutofit/>
          </a:bodyPr>
          <a:lstStyle/>
          <a:p>
            <a:pPr algn="ctr"/>
            <a:r>
              <a:rPr lang="en-US" sz="5400" dirty="0" smtClean="0">
                <a:latin typeface="AR DELANEY" panose="02000000000000000000" pitchFamily="2" charset="0"/>
              </a:rPr>
              <a:t>What’s WebRTC?</a:t>
            </a:r>
            <a:endParaRPr lang="en-US" sz="5400" dirty="0">
              <a:latin typeface="AR DELANEY" panose="02000000000000000000" pitchFamily="2"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201938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andrewjprokop.files.wordpress.com/2014/07/tur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229" y="968991"/>
            <a:ext cx="5743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54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181371" y="1864286"/>
            <a:ext cx="7798777" cy="4461216"/>
          </a:xfrm>
          <a:prstGeom prst="rect">
            <a:avLst/>
          </a:prstGeom>
          <a:effectLst>
            <a:outerShdw blurRad="76200" dir="18900000" sy="23000" kx="-1200000" algn="bl" rotWithShape="0">
              <a:prstClr val="black">
                <a:alpha val="20000"/>
              </a:prstClr>
            </a:outerShdw>
          </a:effectLst>
        </p:spPr>
      </p:pic>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RTCPeerConnection</a:t>
            </a:r>
            <a:endParaRPr lang="en-US" sz="5400" dirty="0">
              <a:latin typeface="AR DELANEY" panose="02000000000000000000" pitchFamily="2" charset="0"/>
            </a:endParaRPr>
          </a:p>
        </p:txBody>
      </p:sp>
    </p:spTree>
    <p:extLst>
      <p:ext uri="{BB962C8B-B14F-4D97-AF65-F5344CB8AC3E}">
        <p14:creationId xmlns:p14="http://schemas.microsoft.com/office/powerpoint/2010/main" val="342870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NAT Traversal</a:t>
            </a:r>
            <a:endParaRPr lang="en-US" sz="5400" dirty="0">
              <a:latin typeface="AR DELANEY" panose="02000000000000000000" pitchFamily="2" charset="0"/>
            </a:endParaRPr>
          </a:p>
        </p:txBody>
      </p:sp>
      <p:sp>
        <p:nvSpPr>
          <p:cNvPr id="3" name="Content Placeholder 2"/>
          <p:cNvSpPr>
            <a:spLocks noGrp="1"/>
          </p:cNvSpPr>
          <p:nvPr>
            <p:ph idx="1"/>
          </p:nvPr>
        </p:nvSpPr>
        <p:spPr>
          <a:xfrm>
            <a:off x="1143000" y="2242038"/>
            <a:ext cx="9872871" cy="3853962"/>
          </a:xfrm>
        </p:spPr>
        <p:txBody>
          <a:bodyPr>
            <a:normAutofit/>
          </a:bodyPr>
          <a:lstStyle/>
          <a:p>
            <a:pPr>
              <a:lnSpc>
                <a:spcPct val="150000"/>
              </a:lnSpc>
            </a:pPr>
            <a:r>
              <a:rPr lang="en-US" sz="2300" spc="80" dirty="0">
                <a:latin typeface="AR CENA" panose="02000000000000000000" pitchFamily="2" charset="0"/>
              </a:rPr>
              <a:t>Suffice to say that the STUN protocol and its extension TURN are used by the ICE framework to enable </a:t>
            </a:r>
            <a:r>
              <a:rPr lang="en-US" sz="2300" spc="80" dirty="0" smtClean="0">
                <a:latin typeface="AR CENA" panose="02000000000000000000" pitchFamily="2" charset="0"/>
              </a:rPr>
              <a:t>RTCPeerConnection </a:t>
            </a:r>
            <a:r>
              <a:rPr lang="en-US" sz="2300" spc="80" dirty="0">
                <a:latin typeface="AR CENA" panose="02000000000000000000" pitchFamily="2" charset="0"/>
              </a:rPr>
              <a:t>to cope with NAT </a:t>
            </a:r>
            <a:r>
              <a:rPr lang="en-US" sz="2300" spc="80" dirty="0" smtClean="0">
                <a:latin typeface="AR CENA" panose="02000000000000000000" pitchFamily="2" charset="0"/>
              </a:rPr>
              <a:t>traversal.</a:t>
            </a:r>
          </a:p>
          <a:p>
            <a:pPr>
              <a:lnSpc>
                <a:spcPct val="150000"/>
              </a:lnSpc>
            </a:pPr>
            <a:r>
              <a:rPr lang="en-US" sz="2300" spc="80" dirty="0" smtClean="0">
                <a:latin typeface="AR CENA" panose="02000000000000000000" pitchFamily="2" charset="0"/>
              </a:rPr>
              <a:t>Initially,</a:t>
            </a:r>
            <a:r>
              <a:rPr lang="en-US" sz="2300" spc="80" dirty="0">
                <a:latin typeface="AR CENA" panose="02000000000000000000" pitchFamily="2" charset="0"/>
              </a:rPr>
              <a:t> ICE tries to connect peers </a:t>
            </a:r>
            <a:r>
              <a:rPr lang="en-US" sz="2300" i="1" spc="80" dirty="0">
                <a:latin typeface="AR CENA" panose="02000000000000000000" pitchFamily="2" charset="0"/>
              </a:rPr>
              <a:t>directly</a:t>
            </a:r>
            <a:r>
              <a:rPr lang="en-US" sz="2300" spc="80" dirty="0">
                <a:latin typeface="AR CENA" panose="02000000000000000000" pitchFamily="2" charset="0"/>
              </a:rPr>
              <a:t>, with the lowest possible latency, via UDP. In this process, STUN servers have a single task: to enable a peer behind a NAT to find out its public address and port</a:t>
            </a:r>
            <a:r>
              <a:rPr lang="en-US" sz="2300" spc="80" dirty="0" smtClean="0">
                <a:latin typeface="AR CENA" panose="02000000000000000000" pitchFamily="2" charset="0"/>
              </a:rPr>
              <a:t>.</a:t>
            </a:r>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66321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651742" y="1846384"/>
            <a:ext cx="6858035" cy="4275993"/>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NAT Traversal</a:t>
            </a:r>
            <a:endParaRPr lang="en-US" sz="5400" dirty="0">
              <a:latin typeface="AR DELANEY" panose="02000000000000000000" pitchFamily="2" charset="0"/>
            </a:endParaRPr>
          </a:p>
        </p:txBody>
      </p:sp>
    </p:spTree>
    <p:extLst>
      <p:ext uri="{BB962C8B-B14F-4D97-AF65-F5344CB8AC3E}">
        <p14:creationId xmlns:p14="http://schemas.microsoft.com/office/powerpoint/2010/main" val="185889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057400"/>
            <a:ext cx="9872871" cy="4299438"/>
          </a:xfrm>
        </p:spPr>
        <p:txBody>
          <a:bodyPr>
            <a:normAutofit/>
          </a:bodyPr>
          <a:lstStyle/>
          <a:p>
            <a:pPr>
              <a:lnSpc>
                <a:spcPct val="150000"/>
              </a:lnSpc>
            </a:pPr>
            <a:r>
              <a:rPr lang="en-US" sz="2300" dirty="0">
                <a:latin typeface="AR CENA" panose="02000000000000000000" pitchFamily="2" charset="0"/>
              </a:rPr>
              <a:t>If UDP fails, ICE tries TCP: first HTTP, then HTTPS. </a:t>
            </a:r>
            <a:endParaRPr lang="en-US" sz="2300" dirty="0" smtClean="0">
              <a:latin typeface="AR CENA" panose="02000000000000000000" pitchFamily="2" charset="0"/>
            </a:endParaRPr>
          </a:p>
          <a:p>
            <a:pPr>
              <a:lnSpc>
                <a:spcPct val="150000"/>
              </a:lnSpc>
            </a:pPr>
            <a:r>
              <a:rPr lang="en-US" sz="2300" dirty="0" smtClean="0">
                <a:latin typeface="AR CENA" panose="02000000000000000000" pitchFamily="2" charset="0"/>
              </a:rPr>
              <a:t>If </a:t>
            </a:r>
            <a:r>
              <a:rPr lang="en-US" sz="2300" dirty="0">
                <a:latin typeface="AR CENA" panose="02000000000000000000" pitchFamily="2" charset="0"/>
              </a:rPr>
              <a:t>direct connection fails—in particular, because of enterprise NAT traversal and firewalls—ICE uses an intermediary (relay) TURN server. </a:t>
            </a:r>
            <a:endParaRPr lang="en-US" sz="2300" dirty="0" smtClean="0">
              <a:latin typeface="AR CENA" panose="02000000000000000000" pitchFamily="2" charset="0"/>
            </a:endParaRPr>
          </a:p>
          <a:p>
            <a:pPr>
              <a:lnSpc>
                <a:spcPct val="150000"/>
              </a:lnSpc>
            </a:pPr>
            <a:r>
              <a:rPr lang="en-US" sz="2300" dirty="0" smtClean="0">
                <a:latin typeface="AR CENA" panose="02000000000000000000" pitchFamily="2" charset="0"/>
              </a:rPr>
              <a:t>In </a:t>
            </a:r>
            <a:r>
              <a:rPr lang="en-US" sz="2300" dirty="0">
                <a:latin typeface="AR CENA" panose="02000000000000000000" pitchFamily="2" charset="0"/>
              </a:rPr>
              <a:t>other words, ICE will first use STUN with UDP to directly connect peers and, if that fails, will fall back to a TURN relay server. </a:t>
            </a:r>
            <a:endParaRPr lang="en-US" sz="2300" dirty="0" smtClean="0">
              <a:latin typeface="AR CENA" panose="02000000000000000000" pitchFamily="2" charset="0"/>
            </a:endParaRPr>
          </a:p>
          <a:p>
            <a:pPr>
              <a:lnSpc>
                <a:spcPct val="150000"/>
              </a:lnSpc>
            </a:pPr>
            <a:r>
              <a:rPr lang="en-US" sz="2300" dirty="0" smtClean="0">
                <a:latin typeface="AR CENA" panose="02000000000000000000" pitchFamily="2" charset="0"/>
              </a:rPr>
              <a:t>The </a:t>
            </a:r>
            <a:r>
              <a:rPr lang="en-US" sz="2300" dirty="0">
                <a:latin typeface="AR CENA" panose="02000000000000000000" pitchFamily="2" charset="0"/>
              </a:rPr>
              <a:t>expression 'finding candidates' refers to the process of finding network interfaces and ports.</a:t>
            </a:r>
          </a:p>
        </p:txBody>
      </p:sp>
      <p:sp>
        <p:nvSpPr>
          <p:cNvPr id="4" name="Slide Number Placeholder 3"/>
          <p:cNvSpPr>
            <a:spLocks noGrp="1"/>
          </p:cNvSpPr>
          <p:nvPr>
            <p:ph type="sldNum" sz="quarter" idx="12"/>
          </p:nvPr>
        </p:nvSpPr>
        <p:spPr/>
        <p:txBody>
          <a:bodyPr/>
          <a:lstStyle/>
          <a:p>
            <a:fld id="{4FAB73BC-B049-4115-A692-8D63A059BFB8}" type="slidenum">
              <a:rPr lang="en-US" smtClean="0"/>
              <a:t>34</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NAT Traversal</a:t>
            </a:r>
            <a:endParaRPr lang="en-US" sz="5400" dirty="0">
              <a:latin typeface="AR DELANEY" panose="02000000000000000000" pitchFamily="2" charset="0"/>
            </a:endParaRPr>
          </a:p>
        </p:txBody>
      </p:sp>
    </p:spTree>
    <p:extLst>
      <p:ext uri="{BB962C8B-B14F-4D97-AF65-F5344CB8AC3E}">
        <p14:creationId xmlns:p14="http://schemas.microsoft.com/office/powerpoint/2010/main" val="138583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669564" y="1833439"/>
            <a:ext cx="6822391" cy="425376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NAT Traversal</a:t>
            </a:r>
            <a:endParaRPr lang="en-US" sz="5400" dirty="0">
              <a:latin typeface="AR DELANEY" panose="02000000000000000000" pitchFamily="2" charset="0"/>
            </a:endParaRPr>
          </a:p>
        </p:txBody>
      </p:sp>
    </p:spTree>
    <p:extLst>
      <p:ext uri="{BB962C8B-B14F-4D97-AF65-F5344CB8AC3E}">
        <p14:creationId xmlns:p14="http://schemas.microsoft.com/office/powerpoint/2010/main" val="1438457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RTCDataChannel</a:t>
            </a:r>
            <a:endParaRPr lang="en-US" sz="5400" dirty="0">
              <a:latin typeface="AR DELANEY" panose="02000000000000000000" pitchFamily="2" charset="0"/>
            </a:endParaRPr>
          </a:p>
        </p:txBody>
      </p:sp>
      <p:sp>
        <p:nvSpPr>
          <p:cNvPr id="3" name="Content Placeholder 2"/>
          <p:cNvSpPr>
            <a:spLocks noGrp="1"/>
          </p:cNvSpPr>
          <p:nvPr>
            <p:ph idx="1"/>
          </p:nvPr>
        </p:nvSpPr>
        <p:spPr/>
        <p:txBody>
          <a:bodyPr>
            <a:normAutofit/>
          </a:bodyPr>
          <a:lstStyle/>
          <a:p>
            <a:pPr>
              <a:lnSpc>
                <a:spcPct val="150000"/>
              </a:lnSpc>
            </a:pPr>
            <a:r>
              <a:rPr lang="en-US" sz="2300" spc="80" dirty="0">
                <a:latin typeface="AR CENA" panose="02000000000000000000" pitchFamily="2" charset="0"/>
              </a:rPr>
              <a:t>As well as audio and video, WebRTC supports real-time communication for other types of data</a:t>
            </a:r>
            <a:r>
              <a:rPr lang="en-US" sz="2300" spc="80" dirty="0" smtClean="0">
                <a:latin typeface="AR CENA" panose="02000000000000000000" pitchFamily="2" charset="0"/>
              </a:rPr>
              <a:t>.</a:t>
            </a:r>
          </a:p>
          <a:p>
            <a:pPr>
              <a:lnSpc>
                <a:spcPct val="150000"/>
              </a:lnSpc>
            </a:pPr>
            <a:r>
              <a:rPr lang="en-US" sz="2300" spc="80" dirty="0">
                <a:latin typeface="AR CENA" panose="02000000000000000000" pitchFamily="2" charset="0"/>
              </a:rPr>
              <a:t>The RTCDataChannel API will enable peer-to-peer exchange of arbitrary data, with low latency and high throughput</a:t>
            </a:r>
            <a:r>
              <a:rPr lang="en-US" sz="2300" spc="80" dirty="0" smtClean="0">
                <a:latin typeface="AR CENA" panose="02000000000000000000" pitchFamily="2" charset="0"/>
              </a:rPr>
              <a:t>.</a:t>
            </a:r>
          </a:p>
          <a:p>
            <a:pPr>
              <a:lnSpc>
                <a:spcPct val="150000"/>
              </a:lnSpc>
            </a:pPr>
            <a:r>
              <a:rPr lang="en-US" sz="2300" spc="80" dirty="0">
                <a:latin typeface="AR CENA" panose="02000000000000000000" pitchFamily="2" charset="0"/>
              </a:rPr>
              <a:t>The API has several features to make the most of RTCPeerConnection and enable powerful and flexible peer-to-peer </a:t>
            </a:r>
            <a:r>
              <a:rPr lang="en-US" sz="2300" spc="80" dirty="0" smtClean="0">
                <a:latin typeface="AR CENA" panose="02000000000000000000" pitchFamily="2" charset="0"/>
              </a:rPr>
              <a:t>communication.</a:t>
            </a:r>
            <a:endParaRPr lang="en-US" sz="2300" spc="8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91415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US" sz="2300" spc="80" dirty="0">
                <a:latin typeface="AR CENA" panose="02000000000000000000" pitchFamily="2" charset="0"/>
              </a:rPr>
              <a:t>Stream Control Transmission Protocol (SCTP) encapsulated in DTLS is used to handle </a:t>
            </a:r>
            <a:r>
              <a:rPr lang="en-US" sz="2300" spc="80" dirty="0" smtClean="0">
                <a:latin typeface="AR CENA" panose="02000000000000000000" pitchFamily="2" charset="0"/>
              </a:rPr>
              <a:t>DataChannel </a:t>
            </a:r>
            <a:r>
              <a:rPr lang="en-US" sz="2300" spc="80" dirty="0">
                <a:latin typeface="AR CENA" panose="02000000000000000000" pitchFamily="2" charset="0"/>
              </a:rPr>
              <a:t>Data</a:t>
            </a:r>
            <a:r>
              <a:rPr lang="en-US" sz="2300" spc="80" dirty="0" smtClean="0">
                <a:latin typeface="AR CENA" panose="02000000000000000000" pitchFamily="2" charset="0"/>
              </a:rPr>
              <a:t>.</a:t>
            </a:r>
          </a:p>
          <a:p>
            <a:pPr>
              <a:lnSpc>
                <a:spcPct val="150000"/>
              </a:lnSpc>
            </a:pPr>
            <a:r>
              <a:rPr lang="en-US" sz="2300" i="1" spc="80" dirty="0">
                <a:latin typeface="AR CENA" panose="02000000000000000000" pitchFamily="2" charset="0"/>
              </a:rPr>
              <a:t>DataChannel </a:t>
            </a:r>
            <a:r>
              <a:rPr lang="en-US" sz="2300" spc="80" dirty="0">
                <a:latin typeface="AR CENA" panose="02000000000000000000" pitchFamily="2" charset="0"/>
              </a:rPr>
              <a:t>API is bidirectional</a:t>
            </a:r>
            <a:r>
              <a:rPr lang="en-US" sz="2300" spc="80" dirty="0" smtClean="0">
                <a:latin typeface="AR CENA" panose="02000000000000000000" pitchFamily="2" charset="0"/>
              </a:rPr>
              <a:t>, which </a:t>
            </a:r>
            <a:r>
              <a:rPr lang="en-US" sz="2300" spc="80" dirty="0">
                <a:latin typeface="AR CENA" panose="02000000000000000000" pitchFamily="2" charset="0"/>
              </a:rPr>
              <a:t>means that each </a:t>
            </a:r>
            <a:r>
              <a:rPr lang="en-US" sz="2300" i="1" spc="80" dirty="0" smtClean="0">
                <a:latin typeface="AR CENA" panose="02000000000000000000" pitchFamily="2" charset="0"/>
              </a:rPr>
              <a:t>DataChannel </a:t>
            </a:r>
            <a:r>
              <a:rPr lang="en-US" sz="2300" spc="80" dirty="0" smtClean="0">
                <a:latin typeface="AR CENA" panose="02000000000000000000" pitchFamily="2" charset="0"/>
              </a:rPr>
              <a:t>bundles </a:t>
            </a:r>
            <a:r>
              <a:rPr lang="en-US" sz="2300" spc="80" dirty="0">
                <a:latin typeface="AR CENA" panose="02000000000000000000" pitchFamily="2" charset="0"/>
              </a:rPr>
              <a:t>an incoming and an </a:t>
            </a:r>
            <a:r>
              <a:rPr lang="en-US" sz="2300" spc="80" dirty="0" smtClean="0">
                <a:latin typeface="AR CENA" panose="02000000000000000000" pitchFamily="2" charset="0"/>
              </a:rPr>
              <a:t>outgoing SCTP </a:t>
            </a:r>
            <a:r>
              <a:rPr lang="en-US" sz="2300" spc="80" dirty="0">
                <a:latin typeface="AR CENA" panose="02000000000000000000" pitchFamily="2" charset="0"/>
              </a:rPr>
              <a:t>stream</a:t>
            </a:r>
            <a:r>
              <a:rPr lang="en-US" sz="2300" spc="80" dirty="0" smtClean="0">
                <a:latin typeface="AR CENA" panose="02000000000000000000" pitchFamily="2" charset="0"/>
              </a:rPr>
              <a:t>.</a:t>
            </a:r>
          </a:p>
          <a:p>
            <a:pPr>
              <a:lnSpc>
                <a:spcPct val="150000"/>
              </a:lnSpc>
            </a:pPr>
            <a:r>
              <a:rPr lang="en-US" sz="2300" spc="80" dirty="0">
                <a:latin typeface="AR CENA" panose="02000000000000000000" pitchFamily="2" charset="0"/>
              </a:rPr>
              <a:t>Encapsulating "SCTP over DTLS over ICE over UDP" provides a NAT traversal solution together with confidentiality, source authentication, and integrity-protected transfers.</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37</a:t>
            </a:fld>
            <a:endParaRPr lang="en-US" dirty="0"/>
          </a:p>
        </p:txBody>
      </p:sp>
      <p:sp>
        <p:nvSpPr>
          <p:cNvPr id="5" name="Title 1"/>
          <p:cNvSpPr>
            <a:spLocks noGrp="1"/>
          </p:cNvSpPr>
          <p:nvPr>
            <p:ph type="title"/>
          </p:nvPr>
        </p:nvSpPr>
        <p:spPr>
          <a:xfrm>
            <a:off x="1143000" y="636588"/>
            <a:ext cx="9875838" cy="1355725"/>
          </a:xfrm>
        </p:spPr>
        <p:txBody>
          <a:bodyPr>
            <a:normAutofit/>
          </a:bodyPr>
          <a:lstStyle/>
          <a:p>
            <a:pPr algn="ctr"/>
            <a:r>
              <a:rPr lang="en-US" sz="5400" dirty="0" smtClean="0">
                <a:latin typeface="AR DELANEY" panose="02000000000000000000" pitchFamily="2" charset="0"/>
              </a:rPr>
              <a:t>RTCDataChannel</a:t>
            </a:r>
            <a:endParaRPr lang="en-US" sz="5400" dirty="0">
              <a:latin typeface="AR DELANEY" panose="02000000000000000000" pitchFamily="2" charset="0"/>
            </a:endParaRPr>
          </a:p>
        </p:txBody>
      </p:sp>
    </p:spTree>
    <p:extLst>
      <p:ext uri="{BB962C8B-B14F-4D97-AF65-F5344CB8AC3E}">
        <p14:creationId xmlns:p14="http://schemas.microsoft.com/office/powerpoint/2010/main" val="33359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Security</a:t>
            </a:r>
            <a:endParaRPr lang="en-US" sz="5400" dirty="0">
              <a:latin typeface="AR DELANEY" panose="02000000000000000000" pitchFamily="2" charset="0"/>
            </a:endParaRPr>
          </a:p>
        </p:txBody>
      </p:sp>
      <p:sp>
        <p:nvSpPr>
          <p:cNvPr id="3" name="Content Placeholder 2"/>
          <p:cNvSpPr>
            <a:spLocks noGrp="1"/>
          </p:cNvSpPr>
          <p:nvPr>
            <p:ph idx="1"/>
          </p:nvPr>
        </p:nvSpPr>
        <p:spPr/>
        <p:txBody>
          <a:bodyPr/>
          <a:lstStyle/>
          <a:p>
            <a:pPr marL="45720" indent="0">
              <a:lnSpc>
                <a:spcPct val="150000"/>
              </a:lnSpc>
              <a:buNone/>
            </a:pPr>
            <a:r>
              <a:rPr lang="en-US" dirty="0">
                <a:latin typeface="AR CENA" panose="02000000000000000000" pitchFamily="2" charset="0"/>
              </a:rPr>
              <a:t>There are several ways a real-time communication application or plugin might compromise security. For example</a:t>
            </a:r>
            <a:r>
              <a:rPr lang="en-US" dirty="0" smtClean="0">
                <a:latin typeface="AR CENA" panose="02000000000000000000" pitchFamily="2" charset="0"/>
              </a:rPr>
              <a:t>:</a:t>
            </a:r>
          </a:p>
          <a:p>
            <a:pPr lvl="1">
              <a:lnSpc>
                <a:spcPct val="150000"/>
              </a:lnSpc>
            </a:pPr>
            <a:r>
              <a:rPr lang="en-US" sz="2200" dirty="0">
                <a:latin typeface="AR CENA" panose="02000000000000000000" pitchFamily="2" charset="0"/>
              </a:rPr>
              <a:t>Unencrypted media or data might be intercepted en route between browsers, or between a browser and a server.</a:t>
            </a:r>
          </a:p>
          <a:p>
            <a:pPr lvl="1">
              <a:lnSpc>
                <a:spcPct val="150000"/>
              </a:lnSpc>
            </a:pPr>
            <a:r>
              <a:rPr lang="en-US" sz="2200" dirty="0">
                <a:latin typeface="AR CENA" panose="02000000000000000000" pitchFamily="2" charset="0"/>
              </a:rPr>
              <a:t>An application might record and distribute video or audio without the user knowing.</a:t>
            </a:r>
          </a:p>
          <a:p>
            <a:pPr lvl="1">
              <a:lnSpc>
                <a:spcPct val="150000"/>
              </a:lnSpc>
            </a:pPr>
            <a:r>
              <a:rPr lang="en-US" sz="2200" dirty="0">
                <a:latin typeface="AR CENA" panose="02000000000000000000" pitchFamily="2" charset="0"/>
              </a:rPr>
              <a:t>Malware or viruses might be installed alongside an apparently innocuous plugin or application.</a:t>
            </a:r>
          </a:p>
          <a:p>
            <a:pPr lvl="1">
              <a:lnSpc>
                <a:spcPct val="150000"/>
              </a:lnSpc>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72529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lnSpc>
                <a:spcPct val="150000"/>
              </a:lnSpc>
              <a:buNone/>
            </a:pPr>
            <a:r>
              <a:rPr lang="en-US" sz="2300" dirty="0">
                <a:latin typeface="AR CENA" panose="02000000000000000000" pitchFamily="2" charset="0"/>
              </a:rPr>
              <a:t>WebRTC has several features to avoid these problems:</a:t>
            </a:r>
          </a:p>
          <a:p>
            <a:pPr lvl="1">
              <a:lnSpc>
                <a:spcPct val="150000"/>
              </a:lnSpc>
            </a:pPr>
            <a:r>
              <a:rPr lang="en-US" sz="2300" dirty="0">
                <a:latin typeface="AR CENA" panose="02000000000000000000" pitchFamily="2" charset="0"/>
              </a:rPr>
              <a:t>WebRTC implementations use secure protocols such as DTLS and SRTP.</a:t>
            </a:r>
          </a:p>
          <a:p>
            <a:pPr lvl="1">
              <a:lnSpc>
                <a:spcPct val="150000"/>
              </a:lnSpc>
            </a:pPr>
            <a:r>
              <a:rPr lang="en-US" sz="2300" dirty="0">
                <a:latin typeface="AR CENA" panose="02000000000000000000" pitchFamily="2" charset="0"/>
              </a:rPr>
              <a:t>Encryption is mandatory for all WebRTC components, including signaling mechanisms.</a:t>
            </a:r>
          </a:p>
          <a:p>
            <a:pPr lvl="1">
              <a:lnSpc>
                <a:spcPct val="150000"/>
              </a:lnSpc>
            </a:pPr>
            <a:r>
              <a:rPr lang="en-US" sz="2300" dirty="0">
                <a:latin typeface="AR CENA" panose="02000000000000000000" pitchFamily="2" charset="0"/>
              </a:rPr>
              <a:t>WebRTC is not a plugin: its components run in the browser sandbox and not in a separate process, components do not require separate installation, and are updated whenever the browser is updated.</a:t>
            </a:r>
          </a:p>
          <a:p>
            <a:pPr lvl="1">
              <a:lnSpc>
                <a:spcPct val="150000"/>
              </a:lnSpc>
            </a:pPr>
            <a:r>
              <a:rPr lang="en-US" sz="2300" dirty="0">
                <a:latin typeface="AR CENA" panose="02000000000000000000" pitchFamily="2" charset="0"/>
              </a:rPr>
              <a:t>Camera and microphone access must be granted explicitly and, when the camera or microphone are running, this is clearly shown by the user interface.</a:t>
            </a:r>
          </a:p>
          <a:p>
            <a:pPr>
              <a:lnSpc>
                <a:spcPct val="150000"/>
              </a:lnSpc>
            </a:pPr>
            <a:endParaRPr lang="en-US" sz="230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39</a:t>
            </a:fld>
            <a:endParaRPr lang="en-US" dirty="0"/>
          </a:p>
        </p:txBody>
      </p:sp>
      <p:sp>
        <p:nvSpPr>
          <p:cNvPr id="5" name="Title 1"/>
          <p:cNvSpPr>
            <a:spLocks noGrp="1"/>
          </p:cNvSpPr>
          <p:nvPr>
            <p:ph type="title"/>
          </p:nvPr>
        </p:nvSpPr>
        <p:spPr/>
        <p:txBody>
          <a:bodyPr>
            <a:normAutofit/>
          </a:bodyPr>
          <a:lstStyle/>
          <a:p>
            <a:pPr algn="ctr"/>
            <a:r>
              <a:rPr lang="en-US" sz="5400" dirty="0" smtClean="0">
                <a:latin typeface="AR DELANEY" panose="02000000000000000000" pitchFamily="2" charset="0"/>
              </a:rPr>
              <a:t>Security</a:t>
            </a:r>
            <a:endParaRPr lang="en-US" sz="5400" dirty="0">
              <a:latin typeface="AR DELANEY" panose="02000000000000000000" pitchFamily="2" charset="0"/>
            </a:endParaRPr>
          </a:p>
        </p:txBody>
      </p:sp>
    </p:spTree>
    <p:extLst>
      <p:ext uri="{BB962C8B-B14F-4D97-AF65-F5344CB8AC3E}">
        <p14:creationId xmlns:p14="http://schemas.microsoft.com/office/powerpoint/2010/main" val="93950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1931" y="0"/>
            <a:ext cx="9875520" cy="914400"/>
          </a:xfrm>
          <a:effectLst>
            <a:reflection blurRad="6350" stA="52000" endA="300" endPos="35000" dir="5400000" sy="-100000" algn="bl" rotWithShape="0"/>
          </a:effectLst>
        </p:spPr>
        <p:txBody>
          <a:bodyPr>
            <a:normAutofit/>
          </a:bodyPr>
          <a:lstStyle/>
          <a:p>
            <a:pPr algn="ctr"/>
            <a:r>
              <a:rPr lang="en-US" sz="5400" dirty="0" smtClean="0">
                <a:latin typeface="AR DELANEY" panose="02000000000000000000" pitchFamily="2" charset="0"/>
              </a:rPr>
              <a:t>What’s WebRTC?</a:t>
            </a:r>
            <a:endParaRPr lang="en-US" sz="5400" dirty="0">
              <a:latin typeface="AR DELANEY" panose="02000000000000000000" pitchFamily="2"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4</a:t>
            </a:fld>
            <a:endParaRPr lang="en-US" dirty="0"/>
          </a:p>
        </p:txBody>
      </p:sp>
      <p:pic>
        <p:nvPicPr>
          <p:cNvPr id="2050" name="Picture 2" descr="Basic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4244" y="1214652"/>
            <a:ext cx="3806687" cy="5643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70543" y="1883391"/>
            <a:ext cx="3630305" cy="369332"/>
          </a:xfrm>
          <a:prstGeom prst="rect">
            <a:avLst/>
          </a:prstGeom>
          <a:noFill/>
        </p:spPr>
        <p:txBody>
          <a:bodyPr wrap="square" rtlCol="0">
            <a:spAutoFit/>
          </a:bodyPr>
          <a:lstStyle/>
          <a:p>
            <a:r>
              <a:rPr lang="en-IN" dirty="0"/>
              <a:t> </a:t>
            </a:r>
            <a:r>
              <a:rPr lang="en-IN" dirty="0">
                <a:hlinkClick r:id="rId3"/>
              </a:rPr>
              <a:t>https://apprtc.appspot.com/</a:t>
            </a:r>
            <a:endParaRPr lang="en-IN" dirty="0"/>
          </a:p>
        </p:txBody>
      </p:sp>
    </p:spTree>
    <p:extLst>
      <p:ext uri="{BB962C8B-B14F-4D97-AF65-F5344CB8AC3E}">
        <p14:creationId xmlns:p14="http://schemas.microsoft.com/office/powerpoint/2010/main" val="2945031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Current Limitations</a:t>
            </a:r>
            <a:endParaRPr lang="en-US" sz="5400" dirty="0">
              <a:latin typeface="AR DELANEY" panose="02000000000000000000" pitchFamily="2" charset="0"/>
            </a:endParaRPr>
          </a:p>
        </p:txBody>
      </p:sp>
      <p:sp>
        <p:nvSpPr>
          <p:cNvPr id="3" name="Content Placeholder 2"/>
          <p:cNvSpPr>
            <a:spLocks noGrp="1"/>
          </p:cNvSpPr>
          <p:nvPr>
            <p:ph idx="1"/>
          </p:nvPr>
        </p:nvSpPr>
        <p:spPr/>
        <p:txBody>
          <a:bodyPr>
            <a:normAutofit fontScale="77500" lnSpcReduction="20000"/>
          </a:bodyPr>
          <a:lstStyle/>
          <a:p>
            <a:pPr>
              <a:lnSpc>
                <a:spcPct val="150000"/>
              </a:lnSpc>
            </a:pPr>
            <a:r>
              <a:rPr lang="en-US" dirty="0">
                <a:latin typeface="AR CENA" panose="02000000000000000000" pitchFamily="2" charset="0"/>
              </a:rPr>
              <a:t>Cloud Infrastructure – A server is required by WebRTC to complete four tasks: User discovery, </a:t>
            </a:r>
            <a:r>
              <a:rPr lang="en-US" dirty="0" err="1">
                <a:latin typeface="AR CENA" panose="02000000000000000000" pitchFamily="2" charset="0"/>
              </a:rPr>
              <a:t>Signalling</a:t>
            </a:r>
            <a:r>
              <a:rPr lang="en-US" dirty="0">
                <a:latin typeface="AR CENA" panose="02000000000000000000" pitchFamily="2" charset="0"/>
              </a:rPr>
              <a:t> and NAT/firewall traversal</a:t>
            </a:r>
            <a:r>
              <a:rPr lang="en-US" dirty="0" smtClean="0">
                <a:latin typeface="AR CENA" panose="02000000000000000000" pitchFamily="2" charset="0"/>
              </a:rPr>
              <a:t>.</a:t>
            </a:r>
            <a:endParaRPr lang="en-US" dirty="0">
              <a:latin typeface="AR CENA" panose="02000000000000000000" pitchFamily="2" charset="0"/>
            </a:endParaRPr>
          </a:p>
          <a:p>
            <a:pPr>
              <a:lnSpc>
                <a:spcPct val="150000"/>
              </a:lnSpc>
            </a:pPr>
            <a:r>
              <a:rPr lang="en-US" dirty="0">
                <a:latin typeface="AR CENA" panose="02000000000000000000" pitchFamily="2" charset="0"/>
              </a:rPr>
              <a:t>Native Applications – WebRTC enables real-time communication between web browsers. It is not a software development kit that can be used in native iOS or Android applications or in native desktop applications</a:t>
            </a:r>
            <a:r>
              <a:rPr lang="en-US" dirty="0" smtClean="0">
                <a:latin typeface="AR CENA" panose="02000000000000000000" pitchFamily="2" charset="0"/>
              </a:rPr>
              <a:t>.</a:t>
            </a:r>
            <a:endParaRPr lang="en-US" dirty="0">
              <a:latin typeface="AR CENA" panose="02000000000000000000" pitchFamily="2" charset="0"/>
            </a:endParaRPr>
          </a:p>
          <a:p>
            <a:pPr>
              <a:lnSpc>
                <a:spcPct val="150000"/>
              </a:lnSpc>
            </a:pPr>
            <a:r>
              <a:rPr lang="en-US" dirty="0">
                <a:latin typeface="AR CENA" panose="02000000000000000000" pitchFamily="2" charset="0"/>
              </a:rPr>
              <a:t>Multiparty Conferencing – WebRTC is peer-to-peer by nature which allows WebRTC to be extremely scalable, but it is very inefficient when setting up communications between more than two end users</a:t>
            </a:r>
            <a:r>
              <a:rPr lang="en-US" dirty="0" smtClean="0">
                <a:latin typeface="AR CENA" panose="02000000000000000000" pitchFamily="2" charset="0"/>
              </a:rPr>
              <a:t>.</a:t>
            </a:r>
            <a:endParaRPr lang="en-US" dirty="0">
              <a:latin typeface="AR CENA" panose="02000000000000000000" pitchFamily="2" charset="0"/>
            </a:endParaRPr>
          </a:p>
          <a:p>
            <a:pPr>
              <a:lnSpc>
                <a:spcPct val="150000"/>
              </a:lnSpc>
            </a:pPr>
            <a:r>
              <a:rPr lang="en-US" dirty="0">
                <a:latin typeface="AR CENA" panose="02000000000000000000" pitchFamily="2" charset="0"/>
              </a:rPr>
              <a:t>Recording – WebRTC does not support recording as of now.</a:t>
            </a:r>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16226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Conclusion</a:t>
            </a:r>
            <a:endParaRPr lang="en-US" sz="5400" dirty="0">
              <a:latin typeface="AR DELANEY" panose="02000000000000000000" pitchFamily="2" charset="0"/>
            </a:endParaRPr>
          </a:p>
        </p:txBody>
      </p:sp>
      <p:sp>
        <p:nvSpPr>
          <p:cNvPr id="3" name="Content Placeholder 2"/>
          <p:cNvSpPr>
            <a:spLocks noGrp="1"/>
          </p:cNvSpPr>
          <p:nvPr>
            <p:ph idx="1"/>
          </p:nvPr>
        </p:nvSpPr>
        <p:spPr/>
        <p:txBody>
          <a:bodyPr/>
          <a:lstStyle/>
          <a:p>
            <a:pPr>
              <a:lnSpc>
                <a:spcPct val="150000"/>
              </a:lnSpc>
            </a:pPr>
            <a:r>
              <a:rPr lang="en-US" sz="2300" spc="80" dirty="0">
                <a:latin typeface="AR CENA" panose="02000000000000000000" pitchFamily="2" charset="0"/>
              </a:rPr>
              <a:t>The APIs and standards of WebRTC can democratize and decentralize tools for content creation and </a:t>
            </a:r>
            <a:r>
              <a:rPr lang="en-US" sz="2300" spc="80" dirty="0" smtClean="0">
                <a:latin typeface="AR CENA" panose="02000000000000000000" pitchFamily="2" charset="0"/>
              </a:rPr>
              <a:t>communication — for </a:t>
            </a:r>
            <a:r>
              <a:rPr lang="en-US" sz="2300" spc="80" dirty="0">
                <a:latin typeface="AR CENA" panose="02000000000000000000" pitchFamily="2" charset="0"/>
              </a:rPr>
              <a:t>telephony, gaming, video production, </a:t>
            </a:r>
            <a:r>
              <a:rPr lang="en-US" sz="2300" spc="80" dirty="0" smtClean="0">
                <a:latin typeface="AR CENA" panose="02000000000000000000" pitchFamily="2" charset="0"/>
              </a:rPr>
              <a:t>music </a:t>
            </a:r>
            <a:r>
              <a:rPr lang="en-US" sz="2300" spc="80" dirty="0">
                <a:latin typeface="AR CENA" panose="02000000000000000000" pitchFamily="2" charset="0"/>
              </a:rPr>
              <a:t>making, news gathering and many other applications</a:t>
            </a:r>
            <a:r>
              <a:rPr lang="en-US" sz="2300" spc="80" dirty="0" smtClean="0">
                <a:latin typeface="AR CENA" panose="02000000000000000000" pitchFamily="2" charset="0"/>
              </a:rPr>
              <a:t>.</a:t>
            </a:r>
          </a:p>
          <a:p>
            <a:pPr>
              <a:lnSpc>
                <a:spcPct val="150000"/>
              </a:lnSpc>
            </a:pPr>
            <a:r>
              <a:rPr lang="en-US" sz="2300" spc="80" dirty="0" smtClean="0">
                <a:latin typeface="AR CENA" panose="02000000000000000000" pitchFamily="2" charset="0"/>
              </a:rPr>
              <a:t>WebRTC will have great impact on open web and interoperable browser technologies including the existing enterprise solutions.</a:t>
            </a:r>
            <a:endParaRPr lang="en-US" sz="2300" spc="8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142318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938284" y="207382"/>
            <a:ext cx="8710034" cy="7258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What is WebRTC?</a:t>
            </a:r>
          </a:p>
          <a:p>
            <a:pPr>
              <a:buClrTx/>
              <a:buFontTx/>
              <a:buNone/>
            </a:pPr>
            <a:endParaRPr lang="en-US" altLang="en-US" sz="2903"/>
          </a:p>
        </p:txBody>
      </p:sp>
      <p:sp>
        <p:nvSpPr>
          <p:cNvPr id="6146" name="Text Box 2"/>
          <p:cNvSpPr txBox="1">
            <a:spLocks noChangeArrowheads="1"/>
          </p:cNvSpPr>
          <p:nvPr/>
        </p:nvSpPr>
        <p:spPr bwMode="auto">
          <a:xfrm>
            <a:off x="2560430" y="1244291"/>
            <a:ext cx="6940089" cy="43550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1725"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359" u="sng">
                <a:solidFill>
                  <a:srgbClr val="C5000B"/>
                </a:solidFill>
                <a:cs typeface="Arial" panose="020B0604020202020204" pitchFamily="34" charset="0"/>
              </a:rPr>
              <a:t>Web</a:t>
            </a:r>
            <a:r>
              <a:rPr lang="en-US" altLang="en-US" sz="2359">
                <a:cs typeface="Arial" panose="020B0604020202020204" pitchFamily="34" charset="0"/>
              </a:rPr>
              <a:t> Browsers with </a:t>
            </a:r>
            <a:r>
              <a:rPr lang="en-US" altLang="en-US" sz="2359" u="sng">
                <a:solidFill>
                  <a:srgbClr val="C5000B"/>
                </a:solidFill>
                <a:cs typeface="Arial" panose="020B0604020202020204" pitchFamily="34" charset="0"/>
              </a:rPr>
              <a:t>R</a:t>
            </a:r>
            <a:r>
              <a:rPr lang="en-US" altLang="en-US" sz="2359">
                <a:cs typeface="Arial" panose="020B0604020202020204" pitchFamily="34" charset="0"/>
              </a:rPr>
              <a:t>eal-</a:t>
            </a:r>
            <a:r>
              <a:rPr lang="en-US" altLang="en-US" sz="2359" u="sng">
                <a:solidFill>
                  <a:srgbClr val="C5000B"/>
                </a:solidFill>
                <a:cs typeface="Arial" panose="020B0604020202020204" pitchFamily="34" charset="0"/>
              </a:rPr>
              <a:t>T</a:t>
            </a:r>
            <a:r>
              <a:rPr lang="en-US" altLang="en-US" sz="2359">
                <a:cs typeface="Arial" panose="020B0604020202020204" pitchFamily="34" charset="0"/>
              </a:rPr>
              <a:t>ime-</a:t>
            </a:r>
            <a:r>
              <a:rPr lang="en-US" altLang="en-US" sz="2359" u="sng">
                <a:solidFill>
                  <a:srgbClr val="C5000B"/>
                </a:solidFill>
                <a:cs typeface="Arial" panose="020B0604020202020204" pitchFamily="34" charset="0"/>
              </a:rPr>
              <a:t>C</a:t>
            </a:r>
            <a:r>
              <a:rPr lang="en-US" altLang="en-US" sz="2359">
                <a:cs typeface="Arial" panose="020B0604020202020204" pitchFamily="34" charset="0"/>
              </a:rPr>
              <a:t>ommunication </a:t>
            </a:r>
          </a:p>
          <a:p>
            <a:pPr>
              <a:spcBef>
                <a:spcPts val="1089"/>
              </a:spcBef>
              <a:spcAft>
                <a:spcPts val="907"/>
              </a:spcAft>
            </a:pPr>
            <a:endParaRPr lang="en-US" altLang="en-US" sz="1633"/>
          </a:p>
          <a:p>
            <a:pPr>
              <a:spcBef>
                <a:spcPts val="1089"/>
              </a:spcBef>
              <a:spcAft>
                <a:spcPts val="907"/>
              </a:spcAft>
            </a:pPr>
            <a:r>
              <a:rPr lang="en-US" altLang="en-US" sz="2359">
                <a:cs typeface="Arial" panose="020B0604020202020204" pitchFamily="34" charset="0"/>
              </a:rPr>
              <a:t>● Audio/</a:t>
            </a:r>
            <a:r>
              <a:rPr lang="en-US" altLang="en-US" sz="2359"/>
              <a:t>Video Chat on the web. </a:t>
            </a:r>
          </a:p>
          <a:p>
            <a:pPr>
              <a:spcBef>
                <a:spcPts val="1089"/>
              </a:spcBef>
              <a:spcAft>
                <a:spcPts val="907"/>
              </a:spcAft>
            </a:pPr>
            <a:r>
              <a:rPr lang="en-US" altLang="en-US" sz="2359">
                <a:cs typeface="Arial" panose="020B0604020202020204" pitchFamily="34" charset="0"/>
              </a:rPr>
              <a:t>● </a:t>
            </a:r>
            <a:r>
              <a:rPr lang="en-US" altLang="en-US" sz="2359"/>
              <a:t>Accessed through Javascript API. </a:t>
            </a:r>
          </a:p>
          <a:p>
            <a:pPr>
              <a:spcBef>
                <a:spcPts val="1089"/>
              </a:spcBef>
              <a:spcAft>
                <a:spcPts val="907"/>
              </a:spcAft>
            </a:pPr>
            <a:r>
              <a:rPr lang="en-US" altLang="en-US" sz="2359">
                <a:cs typeface="Arial" panose="020B0604020202020204" pitchFamily="34" charset="0"/>
              </a:rPr>
              <a:t>● </a:t>
            </a:r>
            <a:r>
              <a:rPr lang="en-US" altLang="en-US" sz="2359"/>
              <a:t>Does not require plugins, downloads or installs. </a:t>
            </a:r>
          </a:p>
          <a:p>
            <a:pPr>
              <a:spcBef>
                <a:spcPts val="1089"/>
              </a:spcBef>
              <a:spcAft>
                <a:spcPts val="907"/>
              </a:spcAft>
            </a:pPr>
            <a:r>
              <a:rPr lang="en-US" altLang="en-US" sz="2359">
                <a:cs typeface="Arial" panose="020B0604020202020204" pitchFamily="34" charset="0"/>
              </a:rPr>
              <a:t>● </a:t>
            </a:r>
            <a:r>
              <a:rPr lang="en-US" altLang="en-US" sz="2359"/>
              <a:t>Multiple browsers, multiple platforms.</a:t>
            </a:r>
          </a:p>
        </p:txBody>
      </p:sp>
    </p:spTree>
    <p:extLst>
      <p:ext uri="{BB962C8B-B14F-4D97-AF65-F5344CB8AC3E}">
        <p14:creationId xmlns:p14="http://schemas.microsoft.com/office/powerpoint/2010/main" val="11378750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1938284" y="207382"/>
            <a:ext cx="8710034" cy="7258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How did we get here?</a:t>
            </a:r>
          </a:p>
          <a:p>
            <a:pPr>
              <a:buClrTx/>
              <a:buFontTx/>
              <a:buNone/>
            </a:pPr>
            <a:endParaRPr lang="en-US" altLang="en-US" sz="2903"/>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047" y="829527"/>
            <a:ext cx="7465744" cy="4977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852042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1958446" y="207383"/>
            <a:ext cx="8710034" cy="1139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solidFill>
                  <a:srgbClr val="C5000B"/>
                </a:solidFill>
              </a:rPr>
              <a:t>J</a:t>
            </a:r>
            <a:r>
              <a:rPr lang="en-US" altLang="en-US" sz="2903"/>
              <a:t>avascript </a:t>
            </a:r>
            <a:r>
              <a:rPr lang="en-US" altLang="en-US" sz="2903">
                <a:solidFill>
                  <a:srgbClr val="C5000B"/>
                </a:solidFill>
              </a:rPr>
              <a:t>S</a:t>
            </a:r>
            <a:r>
              <a:rPr lang="en-US" altLang="en-US" sz="2903"/>
              <a:t>ession </a:t>
            </a:r>
            <a:r>
              <a:rPr lang="en-US" altLang="en-US" sz="2903">
                <a:solidFill>
                  <a:srgbClr val="C5000B"/>
                </a:solidFill>
              </a:rPr>
              <a:t>E</a:t>
            </a:r>
            <a:r>
              <a:rPr lang="en-US" altLang="en-US" sz="2903"/>
              <a:t>stablishment </a:t>
            </a:r>
            <a:r>
              <a:rPr lang="en-US" altLang="en-US" sz="2903">
                <a:solidFill>
                  <a:srgbClr val="C5000B"/>
                </a:solidFill>
              </a:rPr>
              <a:t>P</a:t>
            </a:r>
            <a:r>
              <a:rPr lang="en-US" altLang="en-US" sz="2903"/>
              <a:t>rotocol</a:t>
            </a:r>
          </a:p>
          <a:p>
            <a:pPr>
              <a:buClrTx/>
              <a:buFontTx/>
              <a:buNone/>
            </a:pPr>
            <a:endParaRPr lang="en-US" altLang="en-US" sz="2903"/>
          </a:p>
          <a:p>
            <a:pPr>
              <a:buClrTx/>
              <a:buFontTx/>
              <a:buNone/>
            </a:pPr>
            <a:endParaRPr lang="en-US" altLang="en-US" sz="2903"/>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430" y="1461754"/>
            <a:ext cx="7061062" cy="3927292"/>
          </a:xfrm>
          <a:prstGeom prst="rect">
            <a:avLst/>
          </a:prstGeom>
          <a:noFill/>
          <a:ln w="9360">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6" name="Text Box 4"/>
          <p:cNvSpPr txBox="1">
            <a:spLocks noChangeArrowheads="1"/>
          </p:cNvSpPr>
          <p:nvPr/>
        </p:nvSpPr>
        <p:spPr bwMode="auto">
          <a:xfrm>
            <a:off x="1971409" y="829528"/>
            <a:ext cx="399929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Peer-to-peer exchange of data</a:t>
            </a:r>
          </a:p>
          <a:p>
            <a:pPr>
              <a:buClrTx/>
              <a:buFontTx/>
              <a:buNone/>
            </a:pPr>
            <a:endParaRPr lang="en-US" altLang="en-US" sz="2177"/>
          </a:p>
        </p:txBody>
      </p:sp>
    </p:spTree>
    <p:extLst>
      <p:ext uri="{BB962C8B-B14F-4D97-AF65-F5344CB8AC3E}">
        <p14:creationId xmlns:p14="http://schemas.microsoft.com/office/powerpoint/2010/main" val="32586335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666" y="1013867"/>
            <a:ext cx="7213717" cy="47697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9" name="Text Box 3"/>
          <p:cNvSpPr txBox="1">
            <a:spLocks noChangeArrowheads="1"/>
          </p:cNvSpPr>
          <p:nvPr/>
        </p:nvSpPr>
        <p:spPr bwMode="auto">
          <a:xfrm>
            <a:off x="1938284" y="312514"/>
            <a:ext cx="8710034" cy="1139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We can use </a:t>
            </a:r>
            <a:r>
              <a:rPr lang="en-US" altLang="en-US" sz="2903">
                <a:solidFill>
                  <a:srgbClr val="FF3333"/>
                </a:solidFill>
              </a:rPr>
              <a:t>webRTC.io</a:t>
            </a:r>
            <a:r>
              <a:rPr lang="en-US" altLang="en-US" sz="2903"/>
              <a:t>!</a:t>
            </a:r>
          </a:p>
          <a:p>
            <a:pPr>
              <a:buClrTx/>
              <a:buFontTx/>
              <a:buNone/>
            </a:pPr>
            <a:endParaRPr lang="en-US" altLang="en-US" sz="2903"/>
          </a:p>
          <a:p>
            <a:pPr>
              <a:buClrTx/>
              <a:buFontTx/>
              <a:buNone/>
            </a:pPr>
            <a:endParaRPr lang="en-US" altLang="en-US" sz="2903"/>
          </a:p>
        </p:txBody>
      </p:sp>
      <p:sp>
        <p:nvSpPr>
          <p:cNvPr id="9220" name="Oval 4"/>
          <p:cNvSpPr>
            <a:spLocks noChangeArrowheads="1"/>
          </p:cNvSpPr>
          <p:nvPr/>
        </p:nvSpPr>
        <p:spPr bwMode="auto">
          <a:xfrm>
            <a:off x="6085919" y="1516480"/>
            <a:ext cx="1244291" cy="1866436"/>
          </a:xfrm>
          <a:prstGeom prst="ellipse">
            <a:avLst/>
          </a:prstGeom>
          <a:noFill/>
          <a:ln w="9360">
            <a:solidFill>
              <a:srgbClr val="C5000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9221" name="Line 5"/>
          <p:cNvSpPr>
            <a:spLocks noChangeShapeType="1"/>
          </p:cNvSpPr>
          <p:nvPr/>
        </p:nvSpPr>
        <p:spPr bwMode="auto">
          <a:xfrm>
            <a:off x="4678892" y="4203803"/>
            <a:ext cx="1036909" cy="1440"/>
          </a:xfrm>
          <a:prstGeom prst="line">
            <a:avLst/>
          </a:prstGeom>
          <a:noFill/>
          <a:ln w="1836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41181662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1938284" y="207382"/>
            <a:ext cx="8710034" cy="1659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Who can use WebRTC? </a:t>
            </a:r>
            <a:r>
              <a:rPr lang="en-US" altLang="en-US" sz="2903">
                <a:solidFill>
                  <a:srgbClr val="C5000B"/>
                </a:solidFill>
              </a:rPr>
              <a:t>How?</a:t>
            </a:r>
          </a:p>
          <a:p>
            <a:pPr>
              <a:buClrTx/>
              <a:buFontTx/>
              <a:buNone/>
            </a:pPr>
            <a:endParaRPr lang="en-US" altLang="en-US" sz="2540"/>
          </a:p>
          <a:p>
            <a:pPr>
              <a:buClrTx/>
              <a:buFontTx/>
              <a:buNone/>
            </a:pPr>
            <a:endParaRPr lang="en-US" altLang="en-US" sz="254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048" y="1036909"/>
            <a:ext cx="7258362" cy="45623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Text Box 4"/>
          <p:cNvSpPr txBox="1">
            <a:spLocks noChangeArrowheads="1"/>
          </p:cNvSpPr>
          <p:nvPr/>
        </p:nvSpPr>
        <p:spPr bwMode="auto">
          <a:xfrm>
            <a:off x="2560429" y="1759866"/>
            <a:ext cx="6014071"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solidFill>
                  <a:srgbClr val="C5000B"/>
                </a:solidFill>
              </a:rPr>
              <a:t>http://www.webrtc.org/running-the-demos</a:t>
            </a:r>
          </a:p>
        </p:txBody>
      </p:sp>
    </p:spTree>
    <p:extLst>
      <p:ext uri="{BB962C8B-B14F-4D97-AF65-F5344CB8AC3E}">
        <p14:creationId xmlns:p14="http://schemas.microsoft.com/office/powerpoint/2010/main" val="12570618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2145666" y="324035"/>
            <a:ext cx="8295271" cy="1831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But wait... If WebRTC isn't on mobile, yet, what is this guy doing?</a:t>
            </a:r>
          </a:p>
          <a:p>
            <a:pPr>
              <a:buClrTx/>
              <a:buFontTx/>
              <a:buNone/>
            </a:pPr>
            <a:endParaRPr lang="en-US" altLang="en-US" sz="2177"/>
          </a:p>
          <a:p>
            <a:pPr>
              <a:buClrTx/>
              <a:buFontTx/>
              <a:buNone/>
            </a:pPr>
            <a:r>
              <a:rPr lang="en-US" altLang="en-US" sz="2177"/>
              <a:t>It is an open source HTML5 Sip Client.</a:t>
            </a:r>
          </a:p>
          <a:p>
            <a:pPr>
              <a:buClrTx/>
              <a:buFontTx/>
              <a:buNone/>
            </a:pPr>
            <a:endParaRPr lang="en-US" altLang="en-US" sz="2177"/>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666" y="2340247"/>
            <a:ext cx="3732872" cy="26369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726" y="2346007"/>
            <a:ext cx="3940254" cy="2695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4"/>
          <p:cNvSpPr txBox="1">
            <a:spLocks noChangeArrowheads="1"/>
          </p:cNvSpPr>
          <p:nvPr/>
        </p:nvSpPr>
        <p:spPr bwMode="auto">
          <a:xfrm>
            <a:off x="2145666" y="5184545"/>
            <a:ext cx="4126034"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55193"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endParaRPr lang="en-US" altLang="en-US" sz="1633"/>
          </a:p>
          <a:p>
            <a:pPr>
              <a:buClrTx/>
              <a:buFontTx/>
              <a:buNone/>
            </a:pPr>
            <a:r>
              <a:rPr lang="en-US" altLang="en-US" sz="1814">
                <a:solidFill>
                  <a:srgbClr val="CCCCFF"/>
                </a:solidFill>
                <a:hlinkClick r:id="rId5"/>
              </a:rPr>
              <a:t>http://www.sipml5.org/index.html</a:t>
            </a:r>
          </a:p>
        </p:txBody>
      </p:sp>
    </p:spTree>
    <p:extLst>
      <p:ext uri="{BB962C8B-B14F-4D97-AF65-F5344CB8AC3E}">
        <p14:creationId xmlns:p14="http://schemas.microsoft.com/office/powerpoint/2010/main" val="22407906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938284" y="207383"/>
            <a:ext cx="8710034" cy="1214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Instead of using webRTC.io, they used Javascript to implement the </a:t>
            </a:r>
            <a:r>
              <a:rPr lang="en-US" altLang="en-US" sz="2903">
                <a:solidFill>
                  <a:srgbClr val="C5000B"/>
                </a:solidFill>
              </a:rPr>
              <a:t>SIP</a:t>
            </a:r>
            <a:r>
              <a:rPr lang="en-US" altLang="en-US" sz="2903"/>
              <a:t> Protocol</a:t>
            </a:r>
            <a:r>
              <a:rPr lang="en-US" altLang="en-US" sz="2177"/>
              <a:t>.</a:t>
            </a:r>
          </a:p>
          <a:p>
            <a:pPr>
              <a:buClrTx/>
              <a:buFontTx/>
              <a:buNone/>
            </a:pPr>
            <a:endParaRPr lang="en-US" altLang="en-US" sz="2177"/>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048" y="1288936"/>
            <a:ext cx="7258362" cy="47985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2" name="Oval 4"/>
          <p:cNvSpPr>
            <a:spLocks noChangeArrowheads="1"/>
          </p:cNvSpPr>
          <p:nvPr/>
        </p:nvSpPr>
        <p:spPr bwMode="auto">
          <a:xfrm>
            <a:off x="5573225" y="1801630"/>
            <a:ext cx="1244291" cy="1866436"/>
          </a:xfrm>
          <a:prstGeom prst="ellipse">
            <a:avLst/>
          </a:prstGeom>
          <a:noFill/>
          <a:ln w="9360">
            <a:solidFill>
              <a:srgbClr val="C5000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Tree>
    <p:extLst>
      <p:ext uri="{BB962C8B-B14F-4D97-AF65-F5344CB8AC3E}">
        <p14:creationId xmlns:p14="http://schemas.microsoft.com/office/powerpoint/2010/main" val="10411088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1893640" y="236186"/>
            <a:ext cx="8710034" cy="1241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But we just want to implement audio/video chat in a browser! </a:t>
            </a:r>
          </a:p>
          <a:p>
            <a:pPr>
              <a:buClrTx/>
              <a:buFontTx/>
              <a:buNone/>
            </a:pPr>
            <a:endParaRPr lang="en-US" altLang="en-US" sz="2903"/>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284" y="1705140"/>
            <a:ext cx="2714685" cy="3686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5" name="Text Box 3"/>
          <p:cNvSpPr txBox="1">
            <a:spLocks noChangeArrowheads="1"/>
          </p:cNvSpPr>
          <p:nvPr/>
        </p:nvSpPr>
        <p:spPr bwMode="auto">
          <a:xfrm>
            <a:off x="4841629" y="1790109"/>
            <a:ext cx="5391926" cy="3525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3358"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540"/>
              <a:t>Let's use webRTC.io!</a:t>
            </a:r>
          </a:p>
          <a:p>
            <a:pPr>
              <a:buClrTx/>
              <a:buFontTx/>
              <a:buNone/>
            </a:pPr>
            <a:endParaRPr lang="en-US" altLang="en-US" sz="2540"/>
          </a:p>
          <a:p>
            <a:pPr>
              <a:buClrTx/>
              <a:buFontTx/>
              <a:buNone/>
            </a:pPr>
            <a:r>
              <a:rPr lang="en-US" altLang="en-US" sz="2540"/>
              <a:t>It's an abstraction layer for webRTC.</a:t>
            </a:r>
          </a:p>
          <a:p>
            <a:pPr>
              <a:buClrTx/>
              <a:buFontTx/>
              <a:buNone/>
            </a:pPr>
            <a:endParaRPr lang="en-US" altLang="en-US" sz="2540"/>
          </a:p>
          <a:p>
            <a:pPr>
              <a:buClrTx/>
              <a:buFontTx/>
              <a:buNone/>
            </a:pPr>
            <a:r>
              <a:rPr lang="en-US" altLang="en-US" sz="2540"/>
              <a:t>webRTC.io	is to  WebRTC as</a:t>
            </a:r>
          </a:p>
          <a:p>
            <a:pPr>
              <a:buClrTx/>
              <a:buFontTx/>
              <a:buNone/>
            </a:pPr>
            <a:r>
              <a:rPr lang="en-US" altLang="en-US" sz="2540"/>
              <a:t>socket.io 	is to  WebSockets</a:t>
            </a:r>
          </a:p>
        </p:txBody>
      </p:sp>
    </p:spTree>
    <p:extLst>
      <p:ext uri="{BB962C8B-B14F-4D97-AF65-F5344CB8AC3E}">
        <p14:creationId xmlns:p14="http://schemas.microsoft.com/office/powerpoint/2010/main" val="5599526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Earlier Efforts</a:t>
            </a:r>
            <a:endParaRPr lang="en-US" sz="5400" dirty="0">
              <a:latin typeface="AR DELANEY" panose="02000000000000000000" pitchFamily="2" charset="0"/>
            </a:endParaRPr>
          </a:p>
        </p:txBody>
      </p:sp>
      <p:sp>
        <p:nvSpPr>
          <p:cNvPr id="3" name="Content Placeholder 2"/>
          <p:cNvSpPr>
            <a:spLocks noGrp="1"/>
          </p:cNvSpPr>
          <p:nvPr>
            <p:ph idx="1"/>
          </p:nvPr>
        </p:nvSpPr>
        <p:spPr/>
        <p:txBody>
          <a:bodyPr>
            <a:normAutofit fontScale="85000" lnSpcReduction="20000"/>
          </a:bodyPr>
          <a:lstStyle/>
          <a:p>
            <a:pPr algn="just">
              <a:lnSpc>
                <a:spcPct val="150000"/>
              </a:lnSpc>
            </a:pPr>
            <a:r>
              <a:rPr lang="en-US" spc="80" dirty="0">
                <a:latin typeface="AR CENA" panose="02000000000000000000" pitchFamily="2" charset="0"/>
              </a:rPr>
              <a:t>Many web services already use RTC, but need downloads, native apps or plugins. These includes Skype, Facebook </a:t>
            </a:r>
            <a:r>
              <a:rPr lang="en-US" spc="80" dirty="0" smtClean="0">
                <a:latin typeface="AR CENA" panose="02000000000000000000" pitchFamily="2" charset="0"/>
              </a:rPr>
              <a:t>(uses </a:t>
            </a:r>
            <a:r>
              <a:rPr lang="en-US" spc="80" dirty="0">
                <a:latin typeface="AR CENA" panose="02000000000000000000" pitchFamily="2" charset="0"/>
              </a:rPr>
              <a:t>Skype) and Google </a:t>
            </a:r>
            <a:r>
              <a:rPr lang="en-US" spc="80" dirty="0" smtClean="0">
                <a:latin typeface="AR CENA" panose="02000000000000000000" pitchFamily="2" charset="0"/>
              </a:rPr>
              <a:t>Hangouts (uses Google Talk plugin).</a:t>
            </a:r>
          </a:p>
          <a:p>
            <a:pPr algn="just">
              <a:lnSpc>
                <a:spcPct val="150000"/>
              </a:lnSpc>
            </a:pPr>
            <a:r>
              <a:rPr lang="en-US" spc="80" dirty="0" smtClean="0">
                <a:latin typeface="AR CENA" panose="02000000000000000000" pitchFamily="2" charset="0"/>
              </a:rPr>
              <a:t>Downloading</a:t>
            </a:r>
            <a:r>
              <a:rPr lang="en-US" spc="80" dirty="0">
                <a:latin typeface="AR CENA" panose="02000000000000000000" pitchFamily="2" charset="0"/>
              </a:rPr>
              <a:t>, installing and updating plugins can be complex, error prone and annoying</a:t>
            </a:r>
            <a:r>
              <a:rPr lang="en-US" spc="80" dirty="0" smtClean="0">
                <a:latin typeface="AR CENA" panose="02000000000000000000" pitchFamily="2" charset="0"/>
              </a:rPr>
              <a:t>.</a:t>
            </a:r>
          </a:p>
          <a:p>
            <a:pPr algn="just">
              <a:lnSpc>
                <a:spcPct val="150000"/>
              </a:lnSpc>
            </a:pPr>
            <a:r>
              <a:rPr lang="en-US" spc="80" dirty="0">
                <a:latin typeface="AR CENA" panose="02000000000000000000" pitchFamily="2" charset="0"/>
              </a:rPr>
              <a:t>Plugins can be difficult to deploy, debug, troubleshoot, test and maintain—and may require licensing and integration with complex, expensive </a:t>
            </a:r>
            <a:r>
              <a:rPr lang="en-US" spc="80" dirty="0" smtClean="0">
                <a:latin typeface="AR CENA" panose="02000000000000000000" pitchFamily="2" charset="0"/>
              </a:rPr>
              <a:t>technology.</a:t>
            </a:r>
          </a:p>
          <a:p>
            <a:pPr algn="just">
              <a:lnSpc>
                <a:spcPct val="150000"/>
              </a:lnSpc>
            </a:pPr>
            <a:r>
              <a:rPr lang="en-US" spc="80" dirty="0">
                <a:latin typeface="AR CENA" panose="02000000000000000000" pitchFamily="2" charset="0"/>
              </a:rPr>
              <a:t>Integrating RTC technology with existing content, data and services has been difficult and time consuming, particularly on the web.</a:t>
            </a:r>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2636943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893640" y="236185"/>
            <a:ext cx="8710034" cy="4326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Let's use webRTC.io to access WebRTC!</a:t>
            </a:r>
          </a:p>
          <a:p>
            <a:pPr>
              <a:buClrTx/>
              <a:buFontTx/>
              <a:buNone/>
            </a:pPr>
            <a:endParaRPr lang="en-US" altLang="en-US" sz="2359"/>
          </a:p>
          <a:p>
            <a:pPr>
              <a:buClrTx/>
              <a:buFontTx/>
              <a:buNone/>
            </a:pPr>
            <a:r>
              <a:rPr lang="en-US" altLang="en-US" sz="2903"/>
              <a:t>	</a:t>
            </a:r>
          </a:p>
          <a:p>
            <a:pPr>
              <a:buClrTx/>
              <a:buFontTx/>
              <a:buNone/>
            </a:pPr>
            <a:r>
              <a:rPr lang="en-US" altLang="en-US" sz="2359"/>
              <a:t>   How does it work?</a:t>
            </a:r>
          </a:p>
          <a:p>
            <a:pPr>
              <a:spcBef>
                <a:spcPts val="1089"/>
              </a:spcBef>
              <a:spcAft>
                <a:spcPts val="907"/>
              </a:spcAft>
            </a:pPr>
            <a:r>
              <a:rPr lang="en-US" altLang="en-US" sz="2359">
                <a:cs typeface="Arial" panose="020B0604020202020204" pitchFamily="34" charset="0"/>
              </a:rPr>
              <a:t>   </a:t>
            </a:r>
          </a:p>
          <a:p>
            <a:pPr>
              <a:spcBef>
                <a:spcPts val="1089"/>
              </a:spcBef>
              <a:spcAft>
                <a:spcPts val="907"/>
              </a:spcAft>
            </a:pPr>
            <a:r>
              <a:rPr lang="en-US" altLang="en-US" sz="2359">
                <a:cs typeface="Arial" panose="020B0604020202020204" pitchFamily="34" charset="0"/>
              </a:rPr>
              <a:t>   ●</a:t>
            </a:r>
            <a:r>
              <a:rPr lang="en-US" altLang="en-US" sz="2359">
                <a:solidFill>
                  <a:srgbClr val="C5000B"/>
                </a:solidFill>
                <a:cs typeface="Arial" panose="020B0604020202020204" pitchFamily="34" charset="0"/>
              </a:rPr>
              <a:t> MediaStreams</a:t>
            </a:r>
            <a:r>
              <a:rPr lang="en-US" altLang="en-US" sz="2359">
                <a:cs typeface="Arial" panose="020B0604020202020204" pitchFamily="34" charset="0"/>
              </a:rPr>
              <a:t> – access to user's camera and mic</a:t>
            </a:r>
          </a:p>
          <a:p>
            <a:pPr>
              <a:spcBef>
                <a:spcPts val="1089"/>
              </a:spcBef>
              <a:spcAft>
                <a:spcPts val="907"/>
              </a:spcAft>
            </a:pPr>
            <a:r>
              <a:rPr lang="en-US" altLang="en-US" sz="2359">
                <a:cs typeface="Arial" panose="020B0604020202020204" pitchFamily="34" charset="0"/>
              </a:rPr>
              <a:t>   ● </a:t>
            </a:r>
            <a:r>
              <a:rPr lang="en-US" altLang="en-US" sz="2359">
                <a:solidFill>
                  <a:srgbClr val="C5000B"/>
                </a:solidFill>
                <a:cs typeface="Arial" panose="020B0604020202020204" pitchFamily="34" charset="0"/>
              </a:rPr>
              <a:t>PeerConnection</a:t>
            </a:r>
            <a:r>
              <a:rPr lang="en-US" altLang="en-US" sz="2359">
                <a:cs typeface="Arial" panose="020B0604020202020204" pitchFamily="34" charset="0"/>
              </a:rPr>
              <a:t> – audio/video calls</a:t>
            </a:r>
          </a:p>
          <a:p>
            <a:pPr>
              <a:spcBef>
                <a:spcPts val="1089"/>
              </a:spcBef>
              <a:spcAft>
                <a:spcPts val="907"/>
              </a:spcAft>
            </a:pPr>
            <a:r>
              <a:rPr lang="en-US" altLang="en-US" sz="2359">
                <a:cs typeface="Arial" panose="020B0604020202020204" pitchFamily="34" charset="0"/>
              </a:rPr>
              <a:t>   ● </a:t>
            </a:r>
            <a:r>
              <a:rPr lang="en-US" altLang="en-US" sz="2359">
                <a:solidFill>
                  <a:srgbClr val="C5000B"/>
                </a:solidFill>
                <a:cs typeface="Arial" panose="020B0604020202020204" pitchFamily="34" charset="0"/>
              </a:rPr>
              <a:t>DataChannels</a:t>
            </a:r>
            <a:r>
              <a:rPr lang="en-US" altLang="en-US" sz="2359">
                <a:cs typeface="Arial" panose="020B0604020202020204" pitchFamily="34" charset="0"/>
              </a:rPr>
              <a:t> – p2p application data transfer	</a:t>
            </a:r>
          </a:p>
          <a:p>
            <a:pPr>
              <a:spcBef>
                <a:spcPts val="1089"/>
              </a:spcBef>
              <a:spcAft>
                <a:spcPts val="907"/>
              </a:spcAft>
            </a:pPr>
            <a:endParaRPr lang="en-US" altLang="en-US" sz="2359">
              <a:cs typeface="Arial" panose="020B0604020202020204" pitchFamily="34" charset="0"/>
            </a:endParaRPr>
          </a:p>
        </p:txBody>
      </p:sp>
    </p:spTree>
    <p:extLst>
      <p:ext uri="{BB962C8B-B14F-4D97-AF65-F5344CB8AC3E}">
        <p14:creationId xmlns:p14="http://schemas.microsoft.com/office/powerpoint/2010/main" val="15320426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145666" y="1451673"/>
            <a:ext cx="7880507"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make a WebRTC mirror!</a:t>
            </a:r>
          </a:p>
        </p:txBody>
      </p:sp>
      <p:sp>
        <p:nvSpPr>
          <p:cNvPr id="15363" name="AutoShape 3"/>
          <p:cNvSpPr>
            <a:spLocks noChangeArrowheads="1"/>
          </p:cNvSpPr>
          <p:nvPr/>
        </p:nvSpPr>
        <p:spPr bwMode="auto">
          <a:xfrm>
            <a:off x="2353048" y="218327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5364"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15365" name="Text Box 5"/>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15366" name="Text Box 6"/>
          <p:cNvSpPr txBox="1">
            <a:spLocks noChangeArrowheads="1"/>
          </p:cNvSpPr>
          <p:nvPr/>
        </p:nvSpPr>
        <p:spPr bwMode="auto">
          <a:xfrm>
            <a:off x="7952355"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15367"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68"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69"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70"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71"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72" name="Line 12"/>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73"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5374" name="AutoShape 14"/>
          <p:cNvSpPr>
            <a:spLocks noChangeArrowheads="1"/>
          </p:cNvSpPr>
          <p:nvPr/>
        </p:nvSpPr>
        <p:spPr bwMode="auto">
          <a:xfrm>
            <a:off x="5049010" y="2073818"/>
            <a:ext cx="1036909" cy="414764"/>
          </a:xfrm>
          <a:prstGeom prst="roundRect">
            <a:avLst>
              <a:gd name="adj" fmla="val 347"/>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pic>
        <p:nvPicPr>
          <p:cNvPr id="1537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177" y="2216394"/>
            <a:ext cx="2695963" cy="19888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6" name="Text Box 16"/>
          <p:cNvSpPr txBox="1">
            <a:spLocks noChangeArrowheads="1"/>
          </p:cNvSpPr>
          <p:nvPr/>
        </p:nvSpPr>
        <p:spPr bwMode="auto">
          <a:xfrm>
            <a:off x="2353047" y="4693454"/>
            <a:ext cx="7465744" cy="1006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dirty="0"/>
              <a:t>&lt;script </a:t>
            </a:r>
            <a:r>
              <a:rPr lang="en-US" altLang="en-US" sz="2177" dirty="0" err="1"/>
              <a:t>src</a:t>
            </a:r>
            <a:r>
              <a:rPr lang="en-US" altLang="en-US" sz="2177" dirty="0"/>
              <a:t>=</a:t>
            </a:r>
            <a:r>
              <a:rPr lang="en-US" altLang="en-US" sz="2177" dirty="0">
                <a:solidFill>
                  <a:srgbClr val="C5000B"/>
                </a:solidFill>
              </a:rPr>
              <a:t>'webrtc.io.js'</a:t>
            </a:r>
            <a:r>
              <a:rPr lang="en-US" altLang="en-US" sz="2177" dirty="0"/>
              <a:t>&gt;&lt;/script&gt;</a:t>
            </a:r>
          </a:p>
          <a:p>
            <a:pPr>
              <a:buClrTx/>
              <a:buFontTx/>
              <a:buNone/>
            </a:pPr>
            <a:r>
              <a:rPr lang="en-US" altLang="en-US" sz="2177" dirty="0">
                <a:solidFill>
                  <a:srgbClr val="C5000B"/>
                </a:solidFill>
              </a:rPr>
              <a:t>&lt;!-- from https://github.com/webRTC/webrtc.io-client --&gt;</a:t>
            </a:r>
          </a:p>
          <a:p>
            <a:pPr>
              <a:buClrTx/>
              <a:buFontTx/>
              <a:buNone/>
            </a:pPr>
            <a:endParaRPr lang="en-US" altLang="en-US" sz="2177" dirty="0">
              <a:solidFill>
                <a:srgbClr val="C5000B"/>
              </a:solidFill>
            </a:endParaRPr>
          </a:p>
        </p:txBody>
      </p:sp>
    </p:spTree>
    <p:extLst>
      <p:ext uri="{BB962C8B-B14F-4D97-AF65-F5344CB8AC3E}">
        <p14:creationId xmlns:p14="http://schemas.microsoft.com/office/powerpoint/2010/main" val="7122579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1"/>
          <p:cNvSpPr>
            <a:spLocks noChangeArrowheads="1"/>
          </p:cNvSpPr>
          <p:nvPr/>
        </p:nvSpPr>
        <p:spPr bwMode="auto">
          <a:xfrm>
            <a:off x="2353048" y="2435296"/>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6386" name="Text Box 2"/>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16387" name="Text Box 3"/>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16388" name="Text Box 4"/>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16389" name="Line 5"/>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0" name="Line 6"/>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1" name="Line 7"/>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2" name="Line 8"/>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3" name="Line 9"/>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4" name="Line 10"/>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5" name="Line 11"/>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6396" name="Text Box 12"/>
          <p:cNvSpPr txBox="1">
            <a:spLocks noChangeArrowheads="1"/>
          </p:cNvSpPr>
          <p:nvPr/>
        </p:nvSpPr>
        <p:spPr bwMode="auto">
          <a:xfrm>
            <a:off x="2184550" y="1625931"/>
            <a:ext cx="7880507"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id="me" autoplay&gt;&lt;/video&gt;</a:t>
            </a:r>
          </a:p>
        </p:txBody>
      </p:sp>
      <p:sp>
        <p:nvSpPr>
          <p:cNvPr id="16397" name="Text Box 13"/>
          <p:cNvSpPr txBox="1">
            <a:spLocks noChangeArrowheads="1"/>
          </p:cNvSpPr>
          <p:nvPr/>
        </p:nvSpPr>
        <p:spPr bwMode="auto">
          <a:xfrm>
            <a:off x="2184550" y="1036909"/>
            <a:ext cx="7880507"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a Video Tag.</a:t>
            </a:r>
          </a:p>
        </p:txBody>
      </p:sp>
      <p:sp>
        <p:nvSpPr>
          <p:cNvPr id="16398" name="Text Box 14"/>
          <p:cNvSpPr txBox="1">
            <a:spLocks noChangeArrowheads="1"/>
          </p:cNvSpPr>
          <p:nvPr/>
        </p:nvSpPr>
        <p:spPr bwMode="auto">
          <a:xfrm>
            <a:off x="2184550" y="2695964"/>
            <a:ext cx="7880507"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Flip Video to show mirror image.</a:t>
            </a:r>
          </a:p>
        </p:txBody>
      </p:sp>
      <p:sp>
        <p:nvSpPr>
          <p:cNvPr id="16399" name="Text Box 15"/>
          <p:cNvSpPr txBox="1">
            <a:spLocks noChangeArrowheads="1"/>
          </p:cNvSpPr>
          <p:nvPr/>
        </p:nvSpPr>
        <p:spPr bwMode="auto">
          <a:xfrm>
            <a:off x="2178790" y="3339712"/>
            <a:ext cx="6260337" cy="698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 { -webkit-transform: rotateY(180deg); }</a:t>
            </a:r>
          </a:p>
        </p:txBody>
      </p:sp>
    </p:spTree>
    <p:extLst>
      <p:ext uri="{BB962C8B-B14F-4D97-AF65-F5344CB8AC3E}">
        <p14:creationId xmlns:p14="http://schemas.microsoft.com/office/powerpoint/2010/main" val="2456898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167269" y="882814"/>
            <a:ext cx="7858905"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Display my video stream.</a:t>
            </a:r>
          </a:p>
        </p:txBody>
      </p:sp>
      <p:sp>
        <p:nvSpPr>
          <p:cNvPr id="17410" name="AutoShape 2"/>
          <p:cNvSpPr>
            <a:spLocks noChangeArrowheads="1"/>
          </p:cNvSpPr>
          <p:nvPr/>
        </p:nvSpPr>
        <p:spPr bwMode="auto">
          <a:xfrm>
            <a:off x="2353048" y="228120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7411" name="AutoShape 3"/>
          <p:cNvSpPr>
            <a:spLocks noChangeArrowheads="1"/>
          </p:cNvSpPr>
          <p:nvPr/>
        </p:nvSpPr>
        <p:spPr bwMode="auto">
          <a:xfrm>
            <a:off x="2353048" y="218327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7412" name="Text Box 4"/>
          <p:cNvSpPr txBox="1">
            <a:spLocks noChangeArrowheads="1"/>
          </p:cNvSpPr>
          <p:nvPr/>
        </p:nvSpPr>
        <p:spPr bwMode="auto">
          <a:xfrm>
            <a:off x="2145666" y="1780028"/>
            <a:ext cx="8011562" cy="378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PeerConnection = window.PeerConnection ||</a:t>
            </a:r>
          </a:p>
          <a:p>
            <a:pPr>
              <a:buClrTx/>
              <a:buFontTx/>
              <a:buNone/>
            </a:pPr>
            <a:r>
              <a:rPr lang="en-US" altLang="en-US" sz="2177"/>
              <a:t>	window.webkitPeerConnection00;</a:t>
            </a:r>
          </a:p>
          <a:p>
            <a:pPr>
              <a:buClrTx/>
              <a:buFontTx/>
              <a:buNone/>
            </a:pPr>
            <a:endParaRPr lang="en-US" altLang="en-US" sz="2177"/>
          </a:p>
          <a:p>
            <a:pPr>
              <a:buClrTx/>
              <a:buFontTx/>
              <a:buNone/>
            </a:pPr>
            <a:r>
              <a:rPr lang="en-US" altLang="en-US" sz="2177"/>
              <a:t>if (PeerConnection) {</a:t>
            </a:r>
          </a:p>
          <a:p>
            <a:pPr>
              <a:buClrTx/>
              <a:buFontTx/>
              <a:buNone/>
            </a:pPr>
            <a:r>
              <a:rPr lang="en-US" altLang="en-US" sz="2177"/>
              <a:t>	rtc.createStream({"video": true, "audio": true},    	</a:t>
            </a:r>
          </a:p>
          <a:p>
            <a:pPr>
              <a:buClrTx/>
              <a:buFontTx/>
              <a:buNone/>
            </a:pPr>
            <a:r>
              <a:rPr lang="en-US" altLang="en-US" sz="2177"/>
              <a:t>	    function(stream) {</a:t>
            </a:r>
          </a:p>
          <a:p>
            <a:pPr>
              <a:buClrTx/>
              <a:buFontTx/>
              <a:buNone/>
            </a:pPr>
            <a:r>
              <a:rPr lang="en-US" altLang="en-US" sz="2177"/>
              <a:t>	        rtc.attachStream(stream, </a:t>
            </a:r>
            <a:r>
              <a:rPr lang="en-US" altLang="en-US" sz="2177">
                <a:solidFill>
                  <a:srgbClr val="C5000B"/>
                </a:solidFill>
              </a:rPr>
              <a:t>'me'</a:t>
            </a:r>
            <a:r>
              <a:rPr lang="en-US" altLang="en-US" sz="2177"/>
              <a:t>);  </a:t>
            </a:r>
            <a:r>
              <a:rPr lang="en-US" altLang="en-US" sz="2177">
                <a:solidFill>
                  <a:srgbClr val="C5000B"/>
                </a:solidFill>
              </a:rPr>
              <a:t>// &lt;video id="me"&gt;</a:t>
            </a:r>
          </a:p>
          <a:p>
            <a:pPr>
              <a:buClrTx/>
              <a:buFontTx/>
              <a:buNone/>
            </a:pPr>
            <a:r>
              <a:rPr lang="en-US" altLang="en-US" sz="2177"/>
              <a:t>	});</a:t>
            </a:r>
          </a:p>
          <a:p>
            <a:pPr>
              <a:buClrTx/>
              <a:buFontTx/>
              <a:buNone/>
            </a:pPr>
            <a:r>
              <a:rPr lang="en-US" altLang="en-US" sz="2177"/>
              <a:t>} else {</a:t>
            </a:r>
          </a:p>
          <a:p>
            <a:pPr>
              <a:buClrTx/>
              <a:buFontTx/>
              <a:buNone/>
            </a:pPr>
            <a:r>
              <a:rPr lang="en-US" altLang="en-US" sz="2177"/>
              <a:t>	alert("Please use a WebRTC-enabled browser.");</a:t>
            </a:r>
          </a:p>
          <a:p>
            <a:pPr>
              <a:buClrTx/>
              <a:buFontTx/>
              <a:buNone/>
            </a:pPr>
            <a:r>
              <a:rPr lang="en-US" altLang="en-US" sz="2177"/>
              <a:t>}</a:t>
            </a:r>
          </a:p>
          <a:p>
            <a:pPr>
              <a:buClrTx/>
              <a:buFontTx/>
              <a:buNone/>
            </a:pPr>
            <a:endParaRPr lang="en-US" altLang="en-US" sz="2177"/>
          </a:p>
        </p:txBody>
      </p:sp>
      <p:sp>
        <p:nvSpPr>
          <p:cNvPr id="17413" name="Text Box 5"/>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17414" name="Text Box 6"/>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17415" name="Text Box 7"/>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17416" name="Line 8"/>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17" name="Line 9"/>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18" name="Line 10"/>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19" name="Line 11"/>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20" name="Line 12"/>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21" name="Line 13"/>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7422" name="Line 14"/>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16167436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145666" y="1451673"/>
            <a:ext cx="7880507" cy="1317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lighten and darken the mirror,</a:t>
            </a:r>
          </a:p>
          <a:p>
            <a:pPr algn="ctr">
              <a:buClrTx/>
              <a:buFontTx/>
              <a:buNone/>
            </a:pPr>
            <a:r>
              <a:rPr lang="en-US" altLang="en-US" sz="2903"/>
              <a:t>in real time!</a:t>
            </a:r>
          </a:p>
          <a:p>
            <a:pPr algn="ctr">
              <a:buClrTx/>
              <a:buFontTx/>
              <a:buNone/>
            </a:pPr>
            <a:endParaRPr lang="en-US" altLang="en-US" sz="2903"/>
          </a:p>
        </p:txBody>
      </p:sp>
      <p:sp>
        <p:nvSpPr>
          <p:cNvPr id="18434" name="AutoShape 2"/>
          <p:cNvSpPr>
            <a:spLocks noChangeArrowheads="1"/>
          </p:cNvSpPr>
          <p:nvPr/>
        </p:nvSpPr>
        <p:spPr bwMode="auto">
          <a:xfrm>
            <a:off x="2353048" y="228120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8435" name="AutoShape 3"/>
          <p:cNvSpPr>
            <a:spLocks noChangeArrowheads="1"/>
          </p:cNvSpPr>
          <p:nvPr/>
        </p:nvSpPr>
        <p:spPr bwMode="auto">
          <a:xfrm>
            <a:off x="2353048" y="218327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8436"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18437" name="Text Box 5"/>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18438" name="Text Box 6"/>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18439"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0"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1"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2"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3"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4" name="Line 12"/>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8445"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pic>
        <p:nvPicPr>
          <p:cNvPr id="1844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301" y="2695964"/>
            <a:ext cx="2073818" cy="1738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720" y="2695964"/>
            <a:ext cx="2073818" cy="1738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8" name="Text Box 16"/>
          <p:cNvSpPr txBox="1">
            <a:spLocks noChangeArrowheads="1"/>
          </p:cNvSpPr>
          <p:nvPr/>
        </p:nvSpPr>
        <p:spPr bwMode="auto">
          <a:xfrm>
            <a:off x="2145666" y="5184545"/>
            <a:ext cx="7880507" cy="67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&lt;script src='webrtc.io.js'&gt;&lt;/script&gt;</a:t>
            </a:r>
          </a:p>
        </p:txBody>
      </p:sp>
    </p:spTree>
    <p:extLst>
      <p:ext uri="{BB962C8B-B14F-4D97-AF65-F5344CB8AC3E}">
        <p14:creationId xmlns:p14="http://schemas.microsoft.com/office/powerpoint/2010/main" val="9129184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145666" y="2488582"/>
            <a:ext cx="8087889"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Lighten and darken the mirror.</a:t>
            </a:r>
          </a:p>
        </p:txBody>
      </p:sp>
      <p:sp>
        <p:nvSpPr>
          <p:cNvPr id="19458" name="AutoShape 2"/>
          <p:cNvSpPr>
            <a:spLocks noChangeArrowheads="1"/>
          </p:cNvSpPr>
          <p:nvPr/>
        </p:nvSpPr>
        <p:spPr bwMode="auto">
          <a:xfrm>
            <a:off x="2353048" y="3732872"/>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9459" name="AutoShape 3"/>
          <p:cNvSpPr>
            <a:spLocks noChangeArrowheads="1"/>
          </p:cNvSpPr>
          <p:nvPr/>
        </p:nvSpPr>
        <p:spPr bwMode="auto">
          <a:xfrm>
            <a:off x="2353048" y="3634942"/>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9460"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19461" name="Text Box 5"/>
          <p:cNvSpPr txBox="1">
            <a:spLocks noChangeArrowheads="1"/>
          </p:cNvSpPr>
          <p:nvPr/>
        </p:nvSpPr>
        <p:spPr bwMode="auto">
          <a:xfrm>
            <a:off x="5049011" y="207383"/>
            <a:ext cx="2281199"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19462" name="Text Box 6"/>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19463"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4"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5"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6"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7"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8" name="Line 12"/>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69"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19470" name="AutoShape 14"/>
          <p:cNvSpPr>
            <a:spLocks noChangeArrowheads="1"/>
          </p:cNvSpPr>
          <p:nvPr/>
        </p:nvSpPr>
        <p:spPr bwMode="auto">
          <a:xfrm>
            <a:off x="5049010" y="3525490"/>
            <a:ext cx="1036909" cy="414764"/>
          </a:xfrm>
          <a:prstGeom prst="roundRect">
            <a:avLst>
              <a:gd name="adj" fmla="val 347"/>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19471" name="Text Box 15"/>
          <p:cNvSpPr txBox="1">
            <a:spLocks noChangeArrowheads="1"/>
          </p:cNvSpPr>
          <p:nvPr/>
        </p:nvSpPr>
        <p:spPr bwMode="auto">
          <a:xfrm>
            <a:off x="2099581" y="3156812"/>
            <a:ext cx="8133974" cy="285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a:t>
            </a:r>
            <a:r>
              <a:rPr lang="en-US" altLang="en-US" sz="2177">
                <a:solidFill>
                  <a:srgbClr val="0000FF"/>
                </a:solidFill>
              </a:rPr>
              <a:t>'#lighten'</a:t>
            </a:r>
            <a:r>
              <a:rPr lang="en-US" altLang="en-US" sz="2177"/>
              <a:t>).bind('click',function() {</a:t>
            </a:r>
          </a:p>
          <a:p>
            <a:pPr>
              <a:buClrTx/>
              <a:buFontTx/>
              <a:buNone/>
            </a:pPr>
            <a:r>
              <a:rPr lang="en-US" altLang="en-US" sz="2177"/>
              <a:t>    if (videoOpacity &gt; 0) {videoOpacity = videoOpacity - 0.1;}</a:t>
            </a:r>
          </a:p>
          <a:p>
            <a:pPr>
              <a:buClrTx/>
              <a:buFontTx/>
              <a:buNone/>
            </a:pPr>
            <a:r>
              <a:rPr lang="en-US" altLang="en-US" sz="2177"/>
              <a:t>        $(</a:t>
            </a:r>
            <a:r>
              <a:rPr lang="en-US" altLang="en-US" sz="2177">
                <a:solidFill>
                  <a:srgbClr val="C5000B"/>
                </a:solidFill>
              </a:rPr>
              <a:t>'#me'</a:t>
            </a:r>
            <a:r>
              <a:rPr lang="en-US" altLang="en-US" sz="2177"/>
              <a:t>).css('opacity',videoOpacity); </a:t>
            </a:r>
            <a:r>
              <a:rPr lang="en-US" altLang="en-US" sz="2177">
                <a:solidFill>
                  <a:srgbClr val="C5000B"/>
                </a:solidFill>
              </a:rPr>
              <a:t>// &lt;video id="me"&gt;</a:t>
            </a:r>
            <a:r>
              <a:rPr lang="en-US" altLang="en-US" sz="2177"/>
              <a:t> </a:t>
            </a:r>
          </a:p>
          <a:p>
            <a:pPr>
              <a:buClrTx/>
              <a:buFontTx/>
              <a:buNone/>
            </a:pPr>
            <a:r>
              <a:rPr lang="en-US" altLang="en-US" sz="2177"/>
              <a:t>    });</a:t>
            </a:r>
          </a:p>
          <a:p>
            <a:pPr>
              <a:buClrTx/>
              <a:buFontTx/>
              <a:buNone/>
            </a:pPr>
            <a:endParaRPr lang="en-US" altLang="en-US" sz="2177"/>
          </a:p>
          <a:p>
            <a:pPr>
              <a:buClrTx/>
              <a:buFontTx/>
              <a:buNone/>
            </a:pPr>
            <a:r>
              <a:rPr lang="en-US" altLang="en-US" sz="2177"/>
              <a:t>$(</a:t>
            </a:r>
            <a:r>
              <a:rPr lang="en-US" altLang="en-US" sz="2177">
                <a:solidFill>
                  <a:srgbClr val="008000"/>
                </a:solidFill>
              </a:rPr>
              <a:t>'#darken'</a:t>
            </a:r>
            <a:r>
              <a:rPr lang="en-US" altLang="en-US" sz="2177"/>
              <a:t>).bind('click',function() {</a:t>
            </a:r>
          </a:p>
          <a:p>
            <a:pPr>
              <a:buClrTx/>
              <a:buFontTx/>
              <a:buNone/>
            </a:pPr>
            <a:r>
              <a:rPr lang="en-US" altLang="en-US" sz="2177"/>
              <a:t>    if (videoOpacity &lt; 1) { videoOpacity = videoOpacity + 0.1;}</a:t>
            </a:r>
          </a:p>
          <a:p>
            <a:pPr>
              <a:buClrTx/>
              <a:buFontTx/>
              <a:buNone/>
            </a:pPr>
            <a:r>
              <a:rPr lang="en-US" altLang="en-US" sz="2177"/>
              <a:t>        $(</a:t>
            </a:r>
            <a:r>
              <a:rPr lang="en-US" altLang="en-US" sz="2177">
                <a:solidFill>
                  <a:srgbClr val="C5000B"/>
                </a:solidFill>
              </a:rPr>
              <a:t>'#me'</a:t>
            </a:r>
            <a:r>
              <a:rPr lang="en-US" altLang="en-US" sz="2177"/>
              <a:t>).css('opacity',videoOpacity); </a:t>
            </a:r>
          </a:p>
          <a:p>
            <a:pPr>
              <a:buClrTx/>
              <a:buFontTx/>
              <a:buNone/>
            </a:pPr>
            <a:r>
              <a:rPr lang="en-US" altLang="en-US" sz="2177"/>
              <a:t>    });</a:t>
            </a:r>
          </a:p>
        </p:txBody>
      </p:sp>
      <p:sp>
        <p:nvSpPr>
          <p:cNvPr id="19472" name="Text Box 16"/>
          <p:cNvSpPr txBox="1">
            <a:spLocks noChangeArrowheads="1"/>
          </p:cNvSpPr>
          <p:nvPr/>
        </p:nvSpPr>
        <p:spPr bwMode="auto">
          <a:xfrm>
            <a:off x="2145666" y="1451673"/>
            <a:ext cx="8087889" cy="698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&lt;button id=</a:t>
            </a:r>
            <a:r>
              <a:rPr lang="en-US" altLang="en-US" sz="2177">
                <a:solidFill>
                  <a:srgbClr val="0000FF"/>
                </a:solidFill>
              </a:rPr>
              <a:t>'lighten'</a:t>
            </a:r>
            <a:r>
              <a:rPr lang="en-US" altLang="en-US" sz="2177"/>
              <a:t>&gt;Lighten&lt;/button&gt;</a:t>
            </a:r>
          </a:p>
          <a:p>
            <a:pPr>
              <a:buClrTx/>
              <a:buFontTx/>
              <a:buNone/>
            </a:pPr>
            <a:r>
              <a:rPr lang="en-US" altLang="en-US" sz="2177"/>
              <a:t>&lt;button id=</a:t>
            </a:r>
            <a:r>
              <a:rPr lang="en-US" altLang="en-US" sz="2177">
                <a:solidFill>
                  <a:srgbClr val="008000"/>
                </a:solidFill>
              </a:rPr>
              <a:t>'darken'</a:t>
            </a:r>
            <a:r>
              <a:rPr lang="en-US" altLang="en-US" sz="2177"/>
              <a:t>&gt;Darken&lt;/button&gt;</a:t>
            </a:r>
          </a:p>
        </p:txBody>
      </p:sp>
      <p:sp>
        <p:nvSpPr>
          <p:cNvPr id="19473" name="Text Box 17"/>
          <p:cNvSpPr txBox="1">
            <a:spLocks noChangeArrowheads="1"/>
          </p:cNvSpPr>
          <p:nvPr/>
        </p:nvSpPr>
        <p:spPr bwMode="auto">
          <a:xfrm>
            <a:off x="2145666" y="829528"/>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buttons.</a:t>
            </a:r>
          </a:p>
        </p:txBody>
      </p:sp>
    </p:spTree>
    <p:extLst>
      <p:ext uri="{BB962C8B-B14F-4D97-AF65-F5344CB8AC3E}">
        <p14:creationId xmlns:p14="http://schemas.microsoft.com/office/powerpoint/2010/main" val="10564478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232075" y="753200"/>
            <a:ext cx="7794098" cy="905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make a WebRTC Photo Booth!</a:t>
            </a:r>
          </a:p>
          <a:p>
            <a:pPr algn="ctr">
              <a:buClrTx/>
              <a:buFontTx/>
              <a:buNone/>
            </a:pPr>
            <a:endParaRPr lang="en-US" altLang="en-US" sz="2903"/>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629" y="1451673"/>
            <a:ext cx="2281199" cy="37328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0485" name="Text Box 5"/>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0486" name="Text Box 6"/>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0487"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88"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89"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90"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91" name="Line 11"/>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92"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93" name="Line 13"/>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0494" name="Text Box 14"/>
          <p:cNvSpPr txBox="1">
            <a:spLocks noChangeArrowheads="1"/>
          </p:cNvSpPr>
          <p:nvPr/>
        </p:nvSpPr>
        <p:spPr bwMode="auto">
          <a:xfrm>
            <a:off x="2145666" y="5446652"/>
            <a:ext cx="7880507" cy="675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&lt;script src='webrtc.io.js'&gt;&lt;/script&gt;</a:t>
            </a:r>
          </a:p>
        </p:txBody>
      </p:sp>
    </p:spTree>
    <p:extLst>
      <p:ext uri="{BB962C8B-B14F-4D97-AF65-F5344CB8AC3E}">
        <p14:creationId xmlns:p14="http://schemas.microsoft.com/office/powerpoint/2010/main" val="29821506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1507" name="Text Box 3"/>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1508" name="Text Box 4"/>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1509" name="Line 5"/>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0" name="Line 6"/>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1" name="Line 7"/>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2"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3"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4"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5" name="Line 11"/>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6" name="Line 12"/>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1517" name="Text Box 13"/>
          <p:cNvSpPr txBox="1">
            <a:spLocks noChangeArrowheads="1"/>
          </p:cNvSpPr>
          <p:nvPr/>
        </p:nvSpPr>
        <p:spPr bwMode="auto">
          <a:xfrm>
            <a:off x="2145666" y="829527"/>
            <a:ext cx="7880507" cy="905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video and canvas tags, and a snapshot button.</a:t>
            </a:r>
          </a:p>
        </p:txBody>
      </p:sp>
      <p:sp>
        <p:nvSpPr>
          <p:cNvPr id="21518" name="Text Box 14"/>
          <p:cNvSpPr txBox="1">
            <a:spLocks noChangeArrowheads="1"/>
          </p:cNvSpPr>
          <p:nvPr/>
        </p:nvSpPr>
        <p:spPr bwMode="auto">
          <a:xfrm>
            <a:off x="2145666" y="1866437"/>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a:t>
            </a:r>
            <a:r>
              <a:rPr lang="en-US" altLang="en-US" sz="2177">
                <a:solidFill>
                  <a:srgbClr val="0000FF"/>
                </a:solidFill>
              </a:rPr>
              <a:t>"me" </a:t>
            </a:r>
            <a:r>
              <a:rPr lang="en-US" altLang="en-US" sz="2177"/>
              <a:t>autoplay&gt;&lt;/video&gt;</a:t>
            </a:r>
          </a:p>
          <a:p>
            <a:pPr>
              <a:buClrTx/>
              <a:buFontTx/>
              <a:buNone/>
            </a:pPr>
            <a:r>
              <a:rPr lang="en-US" altLang="en-US" sz="2177"/>
              <a:t>&lt;canvas id=</a:t>
            </a:r>
            <a:r>
              <a:rPr lang="en-US" altLang="en-US" sz="2177">
                <a:solidFill>
                  <a:srgbClr val="008000"/>
                </a:solidFill>
              </a:rPr>
              <a:t>”snapshot”</a:t>
            </a:r>
            <a:r>
              <a:rPr lang="en-US" altLang="en-US" sz="2177"/>
              <a:t>&gt;&lt;/canvas&gt;</a:t>
            </a:r>
          </a:p>
          <a:p>
            <a:pPr>
              <a:buClrTx/>
              <a:buFontTx/>
              <a:buNone/>
            </a:pPr>
            <a:r>
              <a:rPr lang="en-US" altLang="en-US" sz="2177"/>
              <a:t>&lt;button id=”snapPicture”&gt;Snapshot&lt;/button&gt;</a:t>
            </a:r>
          </a:p>
        </p:txBody>
      </p:sp>
      <p:sp>
        <p:nvSpPr>
          <p:cNvPr id="21519" name="Text Box 15"/>
          <p:cNvSpPr txBox="1">
            <a:spLocks noChangeArrowheads="1"/>
          </p:cNvSpPr>
          <p:nvPr/>
        </p:nvSpPr>
        <p:spPr bwMode="auto">
          <a:xfrm>
            <a:off x="2145666" y="3110727"/>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Create Video and Canvas Objects.</a:t>
            </a:r>
          </a:p>
        </p:txBody>
      </p:sp>
      <p:sp>
        <p:nvSpPr>
          <p:cNvPr id="21520" name="Text Box 16"/>
          <p:cNvSpPr txBox="1">
            <a:spLocks noChangeArrowheads="1"/>
          </p:cNvSpPr>
          <p:nvPr/>
        </p:nvSpPr>
        <p:spPr bwMode="auto">
          <a:xfrm>
            <a:off x="2145666" y="3845205"/>
            <a:ext cx="8087889" cy="1006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myVideo = document.getElementById(</a:t>
            </a:r>
            <a:r>
              <a:rPr lang="en-US" altLang="en-US" sz="2177">
                <a:solidFill>
                  <a:srgbClr val="0000FF"/>
                </a:solidFill>
              </a:rPr>
              <a:t>"me"</a:t>
            </a:r>
            <a:r>
              <a:rPr lang="en-US" altLang="en-US" sz="2177"/>
              <a:t>);</a:t>
            </a:r>
          </a:p>
          <a:p>
            <a:pPr>
              <a:buClrTx/>
              <a:buFontTx/>
              <a:buNone/>
            </a:pPr>
            <a:r>
              <a:rPr lang="en-US" altLang="en-US" sz="2177"/>
              <a:t>var snapshotCanvas = document.getElementById(</a:t>
            </a:r>
            <a:r>
              <a:rPr lang="en-US" altLang="en-US" sz="2177">
                <a:solidFill>
                  <a:srgbClr val="008000"/>
                </a:solidFill>
              </a:rPr>
              <a:t>"snapshot"</a:t>
            </a:r>
            <a:r>
              <a:rPr lang="en-US" altLang="en-US" sz="2177"/>
              <a:t>);</a:t>
            </a:r>
          </a:p>
          <a:p>
            <a:pPr>
              <a:buClrTx/>
              <a:buFontTx/>
              <a:buNone/>
            </a:pPr>
            <a:endParaRPr lang="en-US" altLang="en-US" sz="2177"/>
          </a:p>
        </p:txBody>
      </p:sp>
    </p:spTree>
    <p:extLst>
      <p:ext uri="{BB962C8B-B14F-4D97-AF65-F5344CB8AC3E}">
        <p14:creationId xmlns:p14="http://schemas.microsoft.com/office/powerpoint/2010/main" val="4649874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2145666" y="829528"/>
            <a:ext cx="7925152"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Take a frame of the video. Add it to the canvas.</a:t>
            </a:r>
          </a:p>
        </p:txBody>
      </p:sp>
      <p:sp>
        <p:nvSpPr>
          <p:cNvPr id="22530" name="AutoShape 2"/>
          <p:cNvSpPr>
            <a:spLocks noChangeArrowheads="1"/>
          </p:cNvSpPr>
          <p:nvPr/>
        </p:nvSpPr>
        <p:spPr bwMode="auto">
          <a:xfrm>
            <a:off x="2190311" y="2281200"/>
            <a:ext cx="829527" cy="207382"/>
          </a:xfrm>
          <a:prstGeom prst="roundRect">
            <a:avLst>
              <a:gd name="adj" fmla="val 694"/>
            </a:avLst>
          </a:prstGeom>
          <a:solidFill>
            <a:srgbClr val="FFFFFF"/>
          </a:solidFill>
          <a:ln w="9360">
            <a:solidFill>
              <a:srgbClr val="FF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22531" name="Text Box 3"/>
          <p:cNvSpPr txBox="1">
            <a:spLocks noChangeArrowheads="1"/>
          </p:cNvSpPr>
          <p:nvPr/>
        </p:nvSpPr>
        <p:spPr bwMode="auto">
          <a:xfrm>
            <a:off x="2145666" y="1659055"/>
            <a:ext cx="7989959" cy="3807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$('#snapPicture').bind('click', function() {              </a:t>
            </a:r>
          </a:p>
          <a:p>
            <a:pPr>
              <a:buClrTx/>
              <a:buFontTx/>
              <a:buNone/>
            </a:pPr>
            <a:r>
              <a:rPr lang="en-US" altLang="en-US" sz="2177">
                <a:solidFill>
                  <a:srgbClr val="008000"/>
                </a:solidFill>
              </a:rPr>
              <a:t>    </a:t>
            </a:r>
            <a:r>
              <a:rPr lang="en-US" altLang="en-US" sz="2177"/>
              <a:t>snapshotCanvas  </a:t>
            </a:r>
            <a:r>
              <a:rPr lang="en-US" altLang="en-US" sz="2177">
                <a:solidFill>
                  <a:srgbClr val="008000"/>
                </a:solidFill>
              </a:rPr>
              <a:t>// to &lt;canvas id='snapshot'&gt;</a:t>
            </a:r>
          </a:p>
          <a:p>
            <a:pPr>
              <a:buClrTx/>
              <a:buFontTx/>
              <a:buNone/>
            </a:pPr>
            <a:r>
              <a:rPr lang="en-US" altLang="en-US" sz="2177"/>
              <a:t>        .getContext('2d')</a:t>
            </a:r>
          </a:p>
          <a:p>
            <a:pPr>
              <a:buClrTx/>
              <a:buFontTx/>
              <a:buNone/>
            </a:pPr>
            <a:r>
              <a:rPr lang="en-US" altLang="en-US" sz="2177"/>
              <a:t>        .drawImage(</a:t>
            </a:r>
            <a:r>
              <a:rPr lang="en-US" altLang="en-US" sz="2177">
                <a:solidFill>
                  <a:srgbClr val="0000FF"/>
                </a:solidFill>
              </a:rPr>
              <a:t>myVideo</a:t>
            </a:r>
            <a:r>
              <a:rPr lang="en-US" altLang="en-US" sz="2177"/>
              <a:t>, 0, 0, </a:t>
            </a:r>
            <a:r>
              <a:rPr lang="en-US" altLang="en-US" sz="2177">
                <a:solidFill>
                  <a:srgbClr val="0000FF"/>
                </a:solidFill>
              </a:rPr>
              <a:t>// from &lt;video id="me"&gt;</a:t>
            </a:r>
          </a:p>
          <a:p>
            <a:pPr>
              <a:buClrTx/>
              <a:buFontTx/>
              <a:buNone/>
            </a:pPr>
            <a:r>
              <a:rPr lang="en-US" altLang="en-US" sz="2177">
                <a:solidFill>
                  <a:srgbClr val="0000FF"/>
                </a:solidFill>
              </a:rPr>
              <a:t>            </a:t>
            </a:r>
            <a:r>
              <a:rPr lang="en-US" altLang="en-US" sz="2177">
                <a:solidFill>
                  <a:srgbClr val="008000"/>
                </a:solidFill>
              </a:rPr>
              <a:t>snapshotCanvas</a:t>
            </a:r>
            <a:r>
              <a:rPr lang="en-US" altLang="en-US" sz="2177"/>
              <a:t>.width,  </a:t>
            </a:r>
          </a:p>
          <a:p>
            <a:pPr>
              <a:buClrTx/>
              <a:buFontTx/>
              <a:buNone/>
            </a:pPr>
            <a:r>
              <a:rPr lang="en-US" altLang="en-US" sz="2177">
                <a:solidFill>
                  <a:srgbClr val="008000"/>
                </a:solidFill>
              </a:rPr>
              <a:t>            snapshotCanvas</a:t>
            </a:r>
            <a:r>
              <a:rPr lang="en-US" altLang="en-US" sz="2177"/>
              <a:t>.height);</a:t>
            </a:r>
          </a:p>
          <a:p>
            <a:pPr>
              <a:buClrTx/>
              <a:buFontTx/>
              <a:buNone/>
            </a:pPr>
            <a:r>
              <a:rPr lang="en-US" altLang="en-US" sz="2177"/>
              <a:t>});</a:t>
            </a:r>
          </a:p>
        </p:txBody>
      </p:sp>
      <p:sp>
        <p:nvSpPr>
          <p:cNvPr id="22532"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2533" name="Text Box 5"/>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2534" name="Text Box 6"/>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2535"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36"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37"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38"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39"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40" name="Line 12"/>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2541"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12137645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3554"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3555"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3556"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57"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58"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59"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60"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61"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62"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3563" name="Text Box 11"/>
          <p:cNvSpPr txBox="1">
            <a:spLocks noChangeArrowheads="1"/>
          </p:cNvSpPr>
          <p:nvPr/>
        </p:nvSpPr>
        <p:spPr bwMode="auto">
          <a:xfrm>
            <a:off x="2145666" y="91593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make an Embossed WebRTC Mirror!</a:t>
            </a:r>
          </a:p>
        </p:txBody>
      </p:sp>
      <p:pic>
        <p:nvPicPr>
          <p:cNvPr id="2356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84" y="2047896"/>
            <a:ext cx="2959511" cy="22811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5" name="Text Box 13"/>
          <p:cNvSpPr txBox="1">
            <a:spLocks noChangeArrowheads="1"/>
          </p:cNvSpPr>
          <p:nvPr/>
        </p:nvSpPr>
        <p:spPr bwMode="auto">
          <a:xfrm>
            <a:off x="2767811" y="4769782"/>
            <a:ext cx="7258362" cy="1006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&lt;script src='webrtc.io.js'&gt;&lt;/script&gt;</a:t>
            </a:r>
          </a:p>
          <a:p>
            <a:pPr>
              <a:buClrTx/>
              <a:buFontTx/>
              <a:buNone/>
            </a:pPr>
            <a:r>
              <a:rPr lang="en-US" altLang="en-US" sz="2177"/>
              <a:t>&lt;script src=</a:t>
            </a:r>
            <a:r>
              <a:rPr lang="en-US" altLang="en-US" sz="2177">
                <a:solidFill>
                  <a:srgbClr val="C5000B"/>
                </a:solidFill>
              </a:rPr>
              <a:t>'seriously.js'</a:t>
            </a:r>
            <a:r>
              <a:rPr lang="en-US" altLang="en-US" sz="2177"/>
              <a:t>&gt;&lt;/script&gt;</a:t>
            </a:r>
          </a:p>
          <a:p>
            <a:pPr>
              <a:buClrTx/>
              <a:buFontTx/>
              <a:buNone/>
            </a:pPr>
            <a:r>
              <a:rPr lang="en-US" altLang="en-US" sz="2177">
                <a:solidFill>
                  <a:srgbClr val="C5000B"/>
                </a:solidFill>
              </a:rPr>
              <a:t>&lt;!-- from https://github.com/brianchirls/Seriously.js/ --&gt;</a:t>
            </a:r>
          </a:p>
        </p:txBody>
      </p:sp>
    </p:spTree>
    <p:extLst>
      <p:ext uri="{BB962C8B-B14F-4D97-AF65-F5344CB8AC3E}">
        <p14:creationId xmlns:p14="http://schemas.microsoft.com/office/powerpoint/2010/main" val="5247075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What does it change?</a:t>
            </a:r>
            <a:endParaRPr lang="en-US" sz="5400" dirty="0">
              <a:latin typeface="AR DELANEY" panose="02000000000000000000" pitchFamily="2" charset="0"/>
            </a:endParaRPr>
          </a:p>
        </p:txBody>
      </p:sp>
      <p:sp>
        <p:nvSpPr>
          <p:cNvPr id="3" name="Content Placeholder 2"/>
          <p:cNvSpPr>
            <a:spLocks noGrp="1"/>
          </p:cNvSpPr>
          <p:nvPr>
            <p:ph idx="1"/>
          </p:nvPr>
        </p:nvSpPr>
        <p:spPr>
          <a:xfrm>
            <a:off x="1145649" y="2256239"/>
            <a:ext cx="9872871" cy="3677920"/>
          </a:xfrm>
        </p:spPr>
        <p:txBody>
          <a:bodyPr>
            <a:normAutofit fontScale="92500" lnSpcReduction="10000"/>
          </a:bodyPr>
          <a:lstStyle/>
          <a:p>
            <a:pPr>
              <a:lnSpc>
                <a:spcPct val="150000"/>
              </a:lnSpc>
              <a:buFont typeface="Arial" panose="020B0604020202020204" pitchFamily="34" charset="0"/>
              <a:buChar char="•"/>
            </a:pPr>
            <a:r>
              <a:rPr lang="en-US" sz="2400" spc="100" dirty="0">
                <a:latin typeface="AR CENA" panose="02000000000000000000" pitchFamily="2" charset="0"/>
              </a:rPr>
              <a:t>No </a:t>
            </a:r>
            <a:r>
              <a:rPr lang="en-US" sz="2400" spc="100" dirty="0" smtClean="0">
                <a:latin typeface="AR CENA" panose="02000000000000000000" pitchFamily="2" charset="0"/>
              </a:rPr>
              <a:t>licenses </a:t>
            </a:r>
            <a:r>
              <a:rPr lang="en-US" sz="2400" spc="100" dirty="0">
                <a:latin typeface="AR CENA" panose="02000000000000000000" pitchFamily="2" charset="0"/>
              </a:rPr>
              <a:t>or other </a:t>
            </a:r>
            <a:r>
              <a:rPr lang="en-US" sz="2400" spc="100" dirty="0" smtClean="0">
                <a:latin typeface="AR CENA" panose="02000000000000000000" pitchFamily="2" charset="0"/>
              </a:rPr>
              <a:t>fees.</a:t>
            </a:r>
          </a:p>
          <a:p>
            <a:pPr>
              <a:lnSpc>
                <a:spcPct val="150000"/>
              </a:lnSpc>
              <a:buFont typeface="Arial" panose="020B0604020202020204" pitchFamily="34" charset="0"/>
              <a:buChar char="•"/>
            </a:pPr>
            <a:r>
              <a:rPr lang="en-US" sz="2400" spc="100" dirty="0">
                <a:latin typeface="AR CENA" panose="02000000000000000000" pitchFamily="2" charset="0"/>
              </a:rPr>
              <a:t>Integration via simple, </a:t>
            </a:r>
            <a:r>
              <a:rPr lang="en-US" sz="2400" spc="100" dirty="0" smtClean="0">
                <a:latin typeface="AR CENA" panose="02000000000000000000" pitchFamily="2" charset="0"/>
              </a:rPr>
              <a:t>standardized </a:t>
            </a:r>
            <a:r>
              <a:rPr lang="en-US" sz="2400" spc="100" dirty="0">
                <a:latin typeface="AR CENA" panose="02000000000000000000" pitchFamily="2" charset="0"/>
              </a:rPr>
              <a:t>Web </a:t>
            </a:r>
            <a:r>
              <a:rPr lang="en-US" sz="2400" spc="100" dirty="0" smtClean="0">
                <a:latin typeface="AR CENA" panose="02000000000000000000" pitchFamily="2" charset="0"/>
              </a:rPr>
              <a:t>APIs.</a:t>
            </a:r>
          </a:p>
          <a:p>
            <a:pPr>
              <a:lnSpc>
                <a:spcPct val="150000"/>
              </a:lnSpc>
              <a:buFont typeface="Arial" panose="020B0604020202020204" pitchFamily="34" charset="0"/>
              <a:buChar char="•"/>
            </a:pPr>
            <a:r>
              <a:rPr lang="en-US" sz="2400" spc="100" dirty="0" smtClean="0">
                <a:latin typeface="AR CENA" panose="02000000000000000000" pitchFamily="2" charset="0"/>
              </a:rPr>
              <a:t>No Proprietary plugins.</a:t>
            </a:r>
          </a:p>
          <a:p>
            <a:pPr>
              <a:lnSpc>
                <a:spcPct val="150000"/>
              </a:lnSpc>
              <a:buFont typeface="Arial" panose="020B0604020202020204" pitchFamily="34" charset="0"/>
              <a:buChar char="•"/>
            </a:pPr>
            <a:r>
              <a:rPr lang="en-US" sz="2400" spc="100" dirty="0" smtClean="0">
                <a:latin typeface="AR CENA" panose="02000000000000000000" pitchFamily="2" charset="0"/>
              </a:rPr>
              <a:t>No Security issues.</a:t>
            </a:r>
          </a:p>
          <a:p>
            <a:pPr>
              <a:lnSpc>
                <a:spcPct val="150000"/>
              </a:lnSpc>
              <a:buFont typeface="Arial" panose="020B0604020202020204" pitchFamily="34" charset="0"/>
              <a:buChar char="•"/>
            </a:pPr>
            <a:r>
              <a:rPr lang="en-US" sz="2400" spc="100" dirty="0" smtClean="0">
                <a:latin typeface="AR CENA" panose="02000000000000000000" pitchFamily="2" charset="0"/>
              </a:rPr>
              <a:t>No </a:t>
            </a:r>
            <a:r>
              <a:rPr lang="en-US" sz="2400" spc="100" dirty="0">
                <a:latin typeface="AR CENA" panose="02000000000000000000" pitchFamily="2" charset="0"/>
              </a:rPr>
              <a:t>downloads, no </a:t>
            </a:r>
            <a:r>
              <a:rPr lang="en-US" sz="2400" spc="100" dirty="0" smtClean="0">
                <a:latin typeface="AR CENA" panose="02000000000000000000" pitchFamily="2" charset="0"/>
              </a:rPr>
              <a:t>installation.</a:t>
            </a:r>
          </a:p>
          <a:p>
            <a:pPr>
              <a:lnSpc>
                <a:spcPct val="150000"/>
              </a:lnSpc>
              <a:buFont typeface="Arial" panose="020B0604020202020204" pitchFamily="34" charset="0"/>
              <a:buChar char="•"/>
            </a:pPr>
            <a:r>
              <a:rPr lang="en-US" sz="2400" spc="100" dirty="0" smtClean="0">
                <a:latin typeface="AR CENA" panose="02000000000000000000" pitchFamily="2" charset="0"/>
              </a:rPr>
              <a:t>Just </a:t>
            </a:r>
            <a:r>
              <a:rPr lang="en-US" sz="2400" spc="100" dirty="0">
                <a:latin typeface="AR CENA" panose="02000000000000000000" pitchFamily="2" charset="0"/>
              </a:rPr>
              <a:t>surf to the right address!</a:t>
            </a:r>
            <a:endParaRPr lang="en-US" sz="2400" spc="100" dirty="0" smtClean="0">
              <a:latin typeface="AR CENA" panose="02000000000000000000" pitchFamily="2" charset="0"/>
            </a:endParaRPr>
          </a:p>
          <a:p>
            <a:pPr marL="45720" indent="0">
              <a:lnSpc>
                <a:spcPct val="150000"/>
              </a:lnSpc>
              <a:buNone/>
            </a:pPr>
            <a:endParaRPr lang="en-US" sz="240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53639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4578"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4579"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4580"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1"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2"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3"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4"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5"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6"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4587" name="Text Box 11"/>
          <p:cNvSpPr txBox="1">
            <a:spLocks noChangeArrowheads="1"/>
          </p:cNvSpPr>
          <p:nvPr/>
        </p:nvSpPr>
        <p:spPr bwMode="auto">
          <a:xfrm>
            <a:off x="2145666" y="884253"/>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video and canvas tags.</a:t>
            </a:r>
          </a:p>
        </p:txBody>
      </p:sp>
      <p:sp>
        <p:nvSpPr>
          <p:cNvPr id="24588" name="Text Box 12"/>
          <p:cNvSpPr txBox="1">
            <a:spLocks noChangeArrowheads="1"/>
          </p:cNvSpPr>
          <p:nvPr/>
        </p:nvSpPr>
        <p:spPr bwMode="auto">
          <a:xfrm>
            <a:off x="2145666" y="1477596"/>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a:t>
            </a:r>
            <a:r>
              <a:rPr lang="en-US" altLang="en-US" sz="2177">
                <a:solidFill>
                  <a:srgbClr val="0000FF"/>
                </a:solidFill>
              </a:rPr>
              <a:t>"me" </a:t>
            </a:r>
            <a:r>
              <a:rPr lang="en-US" altLang="en-US" sz="2177"/>
              <a:t>autoplay&gt;&lt;/video&gt;</a:t>
            </a:r>
          </a:p>
          <a:p>
            <a:pPr>
              <a:buClrTx/>
              <a:buFontTx/>
              <a:buNone/>
            </a:pPr>
            <a:r>
              <a:rPr lang="en-US" altLang="en-US" sz="2177"/>
              <a:t>&lt;canvas id=</a:t>
            </a:r>
            <a:r>
              <a:rPr lang="en-US" altLang="en-US" sz="2177">
                <a:solidFill>
                  <a:srgbClr val="008000"/>
                </a:solidFill>
              </a:rPr>
              <a:t>”snapshot”</a:t>
            </a:r>
            <a:r>
              <a:rPr lang="en-US" altLang="en-US" sz="2177"/>
              <a:t>&gt;&lt;/canvas&gt;</a:t>
            </a:r>
          </a:p>
        </p:txBody>
      </p:sp>
      <p:sp>
        <p:nvSpPr>
          <p:cNvPr id="24589" name="Text Box 13"/>
          <p:cNvSpPr txBox="1">
            <a:spLocks noChangeArrowheads="1"/>
          </p:cNvSpPr>
          <p:nvPr/>
        </p:nvSpPr>
        <p:spPr bwMode="auto">
          <a:xfrm>
            <a:off x="3389956" y="6014072"/>
            <a:ext cx="6221453"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endParaRPr lang="en-US" altLang="en-US" sz="2177"/>
          </a:p>
          <a:p>
            <a:pPr>
              <a:buClrTx/>
              <a:buFontTx/>
              <a:buNone/>
            </a:pPr>
            <a:endParaRPr lang="en-US" altLang="en-US" sz="2177"/>
          </a:p>
        </p:txBody>
      </p:sp>
      <p:sp>
        <p:nvSpPr>
          <p:cNvPr id="24590" name="Text Box 14"/>
          <p:cNvSpPr txBox="1">
            <a:spLocks noChangeArrowheads="1"/>
          </p:cNvSpPr>
          <p:nvPr/>
        </p:nvSpPr>
        <p:spPr bwMode="auto">
          <a:xfrm>
            <a:off x="2145666" y="3292186"/>
            <a:ext cx="7673126" cy="2239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seriously = new Seriously();</a:t>
            </a:r>
          </a:p>
          <a:p>
            <a:pPr>
              <a:buClrTx/>
              <a:buFontTx/>
              <a:buNone/>
            </a:pPr>
            <a:r>
              <a:rPr lang="en-US" altLang="en-US" sz="2177"/>
              <a:t>myVideo = seriously.source(</a:t>
            </a:r>
            <a:r>
              <a:rPr lang="en-US" altLang="en-US" sz="2177">
                <a:solidFill>
                  <a:srgbClr val="0000FF"/>
                </a:solidFill>
              </a:rPr>
              <a:t>“#me”</a:t>
            </a:r>
            <a:r>
              <a:rPr lang="en-US" altLang="en-US" sz="2177"/>
              <a:t>); </a:t>
            </a:r>
            <a:r>
              <a:rPr lang="en-US" altLang="en-US" sz="2177">
                <a:solidFill>
                  <a:srgbClr val="0000FF"/>
                </a:solidFill>
              </a:rPr>
              <a:t>// source video</a:t>
            </a:r>
          </a:p>
          <a:p>
            <a:pPr>
              <a:buClrTx/>
              <a:buFontTx/>
              <a:buNone/>
            </a:pPr>
            <a:r>
              <a:rPr lang="en-US" altLang="en-US" sz="2177"/>
              <a:t>target = seriously.target(</a:t>
            </a:r>
            <a:r>
              <a:rPr lang="en-US" altLang="en-US" sz="2177">
                <a:solidFill>
                  <a:srgbClr val="008000"/>
                </a:solidFill>
              </a:rPr>
              <a:t>'#snapshot'</a:t>
            </a:r>
            <a:r>
              <a:rPr lang="en-US" altLang="en-US" sz="2177"/>
              <a:t>); </a:t>
            </a:r>
            <a:r>
              <a:rPr lang="en-US" altLang="en-US" sz="2177">
                <a:solidFill>
                  <a:srgbClr val="008000"/>
                </a:solidFill>
              </a:rPr>
              <a:t>// target canvas</a:t>
            </a:r>
          </a:p>
          <a:p>
            <a:pPr>
              <a:buClrTx/>
              <a:buFontTx/>
              <a:buNone/>
            </a:pPr>
            <a:r>
              <a:rPr lang="en-US" altLang="en-US" sz="2177"/>
              <a:t>emboss = seriously.effect('emboss'); </a:t>
            </a:r>
          </a:p>
          <a:p>
            <a:pPr>
              <a:buClrTx/>
              <a:buFontTx/>
              <a:buNone/>
            </a:pPr>
            <a:r>
              <a:rPr lang="en-US" altLang="en-US" sz="2177"/>
              <a:t>emboss.source = myVideo; </a:t>
            </a:r>
            <a:r>
              <a:rPr lang="en-US" altLang="en-US" sz="2177">
                <a:solidFill>
                  <a:srgbClr val="C5000B"/>
                </a:solidFill>
              </a:rPr>
              <a:t>// emboss video frame</a:t>
            </a:r>
          </a:p>
          <a:p>
            <a:pPr>
              <a:buClrTx/>
              <a:buFontTx/>
              <a:buNone/>
            </a:pPr>
            <a:r>
              <a:rPr lang="en-US" altLang="en-US" sz="2177"/>
              <a:t>target.source = emboss; </a:t>
            </a:r>
            <a:r>
              <a:rPr lang="en-US" altLang="en-US" sz="2177">
                <a:solidFill>
                  <a:srgbClr val="C5000B"/>
                </a:solidFill>
              </a:rPr>
              <a:t>// draw to canvas</a:t>
            </a:r>
          </a:p>
          <a:p>
            <a:pPr>
              <a:buClrTx/>
              <a:buFontTx/>
              <a:buNone/>
            </a:pPr>
            <a:r>
              <a:rPr lang="en-US" altLang="en-US" sz="2177"/>
              <a:t>seriously.go();</a:t>
            </a:r>
          </a:p>
        </p:txBody>
      </p:sp>
      <p:sp>
        <p:nvSpPr>
          <p:cNvPr id="24591" name="Text Box 15"/>
          <p:cNvSpPr txBox="1">
            <a:spLocks noChangeArrowheads="1"/>
          </p:cNvSpPr>
          <p:nvPr/>
        </p:nvSpPr>
        <p:spPr bwMode="auto">
          <a:xfrm>
            <a:off x="2145666" y="2281200"/>
            <a:ext cx="7880507" cy="905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Take video frame. Add emboss affect. </a:t>
            </a:r>
          </a:p>
          <a:p>
            <a:pPr>
              <a:buClrTx/>
              <a:buFontTx/>
              <a:buNone/>
            </a:pPr>
            <a:r>
              <a:rPr lang="en-US" altLang="en-US" sz="2903"/>
              <a:t>Draw it on canvas.</a:t>
            </a:r>
          </a:p>
        </p:txBody>
      </p:sp>
    </p:spTree>
    <p:extLst>
      <p:ext uri="{BB962C8B-B14F-4D97-AF65-F5344CB8AC3E}">
        <p14:creationId xmlns:p14="http://schemas.microsoft.com/office/powerpoint/2010/main" val="23327397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5602"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5603"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5604"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05"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06"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07" name="Line 7"/>
          <p:cNvSpPr>
            <a:spLocks noChangeShapeType="1"/>
          </p:cNvSpPr>
          <p:nvPr/>
        </p:nvSpPr>
        <p:spPr bwMode="auto">
          <a:xfrm>
            <a:off x="2047735" y="-1252932"/>
            <a:ext cx="8295271" cy="144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08"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09" name="Line 9"/>
          <p:cNvSpPr>
            <a:spLocks noChangeShapeType="1"/>
          </p:cNvSpPr>
          <p:nvPr/>
        </p:nvSpPr>
        <p:spPr bwMode="auto">
          <a:xfrm>
            <a:off x="4776822" y="557340"/>
            <a:ext cx="5391926" cy="144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10"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5611" name="Text Box 11"/>
          <p:cNvSpPr txBox="1">
            <a:spLocks noChangeArrowheads="1"/>
          </p:cNvSpPr>
          <p:nvPr/>
        </p:nvSpPr>
        <p:spPr bwMode="auto">
          <a:xfrm>
            <a:off x="2145666" y="91593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Add Goofy WebRTC Glasses!</a:t>
            </a:r>
          </a:p>
        </p:txBody>
      </p:sp>
      <p:pic>
        <p:nvPicPr>
          <p:cNvPr id="256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247" y="1729622"/>
            <a:ext cx="2890384" cy="2210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13" name="Text Box 13"/>
          <p:cNvSpPr txBox="1">
            <a:spLocks noChangeArrowheads="1"/>
          </p:cNvSpPr>
          <p:nvPr/>
        </p:nvSpPr>
        <p:spPr bwMode="auto">
          <a:xfrm>
            <a:off x="3607419" y="4562400"/>
            <a:ext cx="5806690" cy="13148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&lt;script src='webrtc.io.js'&gt;&lt;/script&gt;</a:t>
            </a:r>
          </a:p>
          <a:p>
            <a:pPr>
              <a:buClrTx/>
              <a:buFontTx/>
              <a:buNone/>
            </a:pPr>
            <a:r>
              <a:rPr lang="en-US" altLang="en-US" sz="2177"/>
              <a:t>&lt;script src=</a:t>
            </a:r>
            <a:r>
              <a:rPr lang="en-US" altLang="en-US" sz="2177">
                <a:solidFill>
                  <a:srgbClr val="C5000B"/>
                </a:solidFill>
              </a:rPr>
              <a:t>'ccv.js'</a:t>
            </a:r>
            <a:r>
              <a:rPr lang="en-US" altLang="en-US" sz="2177"/>
              <a:t>&gt;&lt;/script&gt;</a:t>
            </a:r>
          </a:p>
          <a:p>
            <a:pPr>
              <a:buClrTx/>
              <a:buFontTx/>
              <a:buNone/>
            </a:pPr>
            <a:r>
              <a:rPr lang="en-US" altLang="en-US" sz="2177"/>
              <a:t>&lt;script src=</a:t>
            </a:r>
            <a:r>
              <a:rPr lang="en-US" altLang="en-US" sz="2177">
                <a:solidFill>
                  <a:srgbClr val="C5000B"/>
                </a:solidFill>
              </a:rPr>
              <a:t>'face.js'</a:t>
            </a:r>
            <a:r>
              <a:rPr lang="en-US" altLang="en-US" sz="2177"/>
              <a:t>&gt;&lt;/script&gt;</a:t>
            </a:r>
          </a:p>
          <a:p>
            <a:pPr>
              <a:buClrTx/>
              <a:buFontTx/>
              <a:buNone/>
            </a:pPr>
            <a:r>
              <a:rPr lang="en-US" altLang="en-US" sz="2177">
                <a:solidFill>
                  <a:srgbClr val="C5000B"/>
                </a:solidFill>
              </a:rPr>
              <a:t>&lt;!-- from https://github.com/liuliu/ccv --&gt;</a:t>
            </a:r>
          </a:p>
        </p:txBody>
      </p:sp>
    </p:spTree>
    <p:extLst>
      <p:ext uri="{BB962C8B-B14F-4D97-AF65-F5344CB8AC3E}">
        <p14:creationId xmlns:p14="http://schemas.microsoft.com/office/powerpoint/2010/main" val="38025668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6626"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6627"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6628"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29"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0"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1"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2"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3"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4"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6635" name="Text Box 11"/>
          <p:cNvSpPr txBox="1">
            <a:spLocks noChangeArrowheads="1"/>
          </p:cNvSpPr>
          <p:nvPr/>
        </p:nvSpPr>
        <p:spPr bwMode="auto">
          <a:xfrm>
            <a:off x="2145666" y="829528"/>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video and canvas tags.</a:t>
            </a:r>
          </a:p>
        </p:txBody>
      </p:sp>
      <p:sp>
        <p:nvSpPr>
          <p:cNvPr id="26636" name="Text Box 12"/>
          <p:cNvSpPr txBox="1">
            <a:spLocks noChangeArrowheads="1"/>
          </p:cNvSpPr>
          <p:nvPr/>
        </p:nvSpPr>
        <p:spPr bwMode="auto">
          <a:xfrm>
            <a:off x="2145666" y="1463195"/>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a:t>
            </a:r>
            <a:r>
              <a:rPr lang="en-US" altLang="en-US" sz="2177">
                <a:solidFill>
                  <a:srgbClr val="0000FF"/>
                </a:solidFill>
              </a:rPr>
              <a:t>"me" </a:t>
            </a:r>
            <a:r>
              <a:rPr lang="en-US" altLang="en-US" sz="2177"/>
              <a:t>autoplay&gt;&lt;/video&gt;</a:t>
            </a:r>
          </a:p>
          <a:p>
            <a:pPr>
              <a:buClrTx/>
              <a:buFontTx/>
              <a:buNone/>
            </a:pPr>
            <a:r>
              <a:rPr lang="en-US" altLang="en-US" sz="2177"/>
              <a:t>&lt;canvas id=</a:t>
            </a:r>
            <a:r>
              <a:rPr lang="en-US" altLang="en-US" sz="2177">
                <a:solidFill>
                  <a:srgbClr val="008000"/>
                </a:solidFill>
              </a:rPr>
              <a:t>”snapshot”</a:t>
            </a:r>
            <a:r>
              <a:rPr lang="en-US" altLang="en-US" sz="2177"/>
              <a:t>&gt;&lt;/canvas&gt;</a:t>
            </a:r>
          </a:p>
        </p:txBody>
      </p:sp>
      <p:sp>
        <p:nvSpPr>
          <p:cNvPr id="26637" name="Text Box 13"/>
          <p:cNvSpPr txBox="1">
            <a:spLocks noChangeArrowheads="1"/>
          </p:cNvSpPr>
          <p:nvPr/>
        </p:nvSpPr>
        <p:spPr bwMode="auto">
          <a:xfrm>
            <a:off x="2145666" y="2500103"/>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Load glasses image.</a:t>
            </a:r>
          </a:p>
        </p:txBody>
      </p:sp>
      <p:sp>
        <p:nvSpPr>
          <p:cNvPr id="26638" name="Text Box 14"/>
          <p:cNvSpPr txBox="1">
            <a:spLocks noChangeArrowheads="1"/>
          </p:cNvSpPr>
          <p:nvPr/>
        </p:nvSpPr>
        <p:spPr bwMode="auto">
          <a:xfrm>
            <a:off x="2145666" y="3122249"/>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glassses = new Image();</a:t>
            </a:r>
          </a:p>
          <a:p>
            <a:pPr>
              <a:buClrTx/>
              <a:buFontTx/>
              <a:buNone/>
            </a:pPr>
            <a:r>
              <a:rPr lang="en-US" altLang="en-US" sz="2177"/>
              <a:t>glasses.src = 'glasses2.png';</a:t>
            </a:r>
          </a:p>
        </p:txBody>
      </p:sp>
      <p:sp>
        <p:nvSpPr>
          <p:cNvPr id="26639" name="Text Box 15"/>
          <p:cNvSpPr txBox="1">
            <a:spLocks noChangeArrowheads="1"/>
          </p:cNvSpPr>
          <p:nvPr/>
        </p:nvSpPr>
        <p:spPr bwMode="auto">
          <a:xfrm>
            <a:off x="2145666" y="4102992"/>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Keep detecting and drawing glasses.</a:t>
            </a:r>
          </a:p>
        </p:txBody>
      </p:sp>
      <p:sp>
        <p:nvSpPr>
          <p:cNvPr id="26640" name="Text Box 16"/>
          <p:cNvSpPr txBox="1">
            <a:spLocks noChangeArrowheads="1"/>
          </p:cNvSpPr>
          <p:nvPr/>
        </p:nvSpPr>
        <p:spPr bwMode="auto">
          <a:xfrm>
            <a:off x="2145666" y="4736659"/>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playing = setInterval(function() {</a:t>
            </a:r>
          </a:p>
          <a:p>
            <a:pPr>
              <a:buClrTx/>
              <a:buFontTx/>
              <a:buNone/>
            </a:pPr>
            <a:r>
              <a:rPr lang="en-US" altLang="en-US" sz="2177"/>
              <a:t>   showGlasses();</a:t>
            </a:r>
          </a:p>
          <a:p>
            <a:pPr>
              <a:buClrTx/>
              <a:buFontTx/>
              <a:buNone/>
            </a:pPr>
            <a:r>
              <a:rPr lang="en-US" altLang="en-US" sz="2177"/>
              <a:t>}, 200);</a:t>
            </a:r>
          </a:p>
        </p:txBody>
      </p:sp>
    </p:spTree>
    <p:extLst>
      <p:ext uri="{BB962C8B-B14F-4D97-AF65-F5344CB8AC3E}">
        <p14:creationId xmlns:p14="http://schemas.microsoft.com/office/powerpoint/2010/main" val="16288311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7650"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7651"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7652"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3"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4"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5"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6"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7"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8"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7659" name="Text Box 11"/>
          <p:cNvSpPr txBox="1">
            <a:spLocks noChangeArrowheads="1"/>
          </p:cNvSpPr>
          <p:nvPr/>
        </p:nvSpPr>
        <p:spPr bwMode="auto">
          <a:xfrm>
            <a:off x="2145666" y="1628812"/>
            <a:ext cx="8087889" cy="1589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snapshotCanvas.getContext('2d')</a:t>
            </a:r>
          </a:p>
          <a:p>
            <a:pPr>
              <a:buClrTx/>
              <a:buFontTx/>
              <a:buNone/>
            </a:pPr>
            <a:r>
              <a:rPr lang="en-US" altLang="en-US" sz="2177"/>
              <a:t>   .drawImage(myVideo,0,0,</a:t>
            </a:r>
          </a:p>
          <a:p>
            <a:pPr>
              <a:buClrTx/>
              <a:buFontTx/>
              <a:buNone/>
            </a:pPr>
            <a:r>
              <a:rPr lang="en-US" altLang="en-US" sz="2177"/>
              <a:t>      snapshotCanvas.width, snapshotCanvas.height);</a:t>
            </a:r>
          </a:p>
          <a:p>
            <a:pPr>
              <a:buClrTx/>
              <a:buFontTx/>
              <a:buNone/>
            </a:pPr>
            <a:endParaRPr lang="en-US" altLang="en-US" sz="2177"/>
          </a:p>
        </p:txBody>
      </p:sp>
      <p:sp>
        <p:nvSpPr>
          <p:cNvPr id="27660" name="Text Box 12"/>
          <p:cNvSpPr txBox="1">
            <a:spLocks noChangeArrowheads="1"/>
          </p:cNvSpPr>
          <p:nvPr/>
        </p:nvSpPr>
        <p:spPr bwMode="auto">
          <a:xfrm>
            <a:off x="1893640" y="4102992"/>
            <a:ext cx="8381680"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a:t>
            </a:r>
          </a:p>
        </p:txBody>
      </p:sp>
      <p:sp>
        <p:nvSpPr>
          <p:cNvPr id="27661" name="Text Box 13"/>
          <p:cNvSpPr txBox="1">
            <a:spLocks noChangeArrowheads="1"/>
          </p:cNvSpPr>
          <p:nvPr/>
        </p:nvSpPr>
        <p:spPr bwMode="auto">
          <a:xfrm>
            <a:off x="2145666" y="91593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Draw video frame on canvas.</a:t>
            </a:r>
          </a:p>
        </p:txBody>
      </p:sp>
    </p:spTree>
    <p:extLst>
      <p:ext uri="{BB962C8B-B14F-4D97-AF65-F5344CB8AC3E}">
        <p14:creationId xmlns:p14="http://schemas.microsoft.com/office/powerpoint/2010/main" val="33091797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8674"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8675"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8676"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77"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78"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79"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80"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81"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82"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8683" name="Text Box 11"/>
          <p:cNvSpPr txBox="1">
            <a:spLocks noChangeArrowheads="1"/>
          </p:cNvSpPr>
          <p:nvPr/>
        </p:nvSpPr>
        <p:spPr bwMode="auto">
          <a:xfrm>
            <a:off x="2145666" y="1451673"/>
            <a:ext cx="8087889" cy="4398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solidFill>
                  <a:srgbClr val="C5000B"/>
                </a:solidFill>
              </a:rPr>
              <a:t>comp</a:t>
            </a:r>
            <a:r>
              <a:rPr lang="en-US" altLang="en-US" sz="2177"/>
              <a:t> = ccv.detect_objects({</a:t>
            </a:r>
          </a:p>
          <a:p>
            <a:pPr>
              <a:buClrTx/>
              <a:buFontTx/>
              <a:buNone/>
            </a:pPr>
            <a:r>
              <a:rPr lang="en-US" altLang="en-US" sz="2177"/>
              <a:t>   canvas: snapshotCanvas,</a:t>
            </a:r>
          </a:p>
          <a:p>
            <a:pPr>
              <a:buClrTx/>
              <a:buFontTx/>
              <a:buNone/>
            </a:pPr>
            <a:r>
              <a:rPr lang="en-US" altLang="en-US" sz="2177"/>
              <a:t>   cascade: cascade,</a:t>
            </a:r>
          </a:p>
          <a:p>
            <a:pPr>
              <a:buClrTx/>
              <a:buFontTx/>
              <a:buNone/>
            </a:pPr>
            <a:r>
              <a:rPr lang="en-US" altLang="en-US" sz="2177"/>
              <a:t>   interval: 4,</a:t>
            </a:r>
          </a:p>
          <a:p>
            <a:pPr>
              <a:buClrTx/>
              <a:buFontTx/>
              <a:buNone/>
            </a:pPr>
            <a:r>
              <a:rPr lang="en-US" altLang="en-US" sz="2177"/>
              <a:t>   min_neighbors: 1</a:t>
            </a:r>
          </a:p>
          <a:p>
            <a:pPr>
              <a:buClrTx/>
              <a:buFontTx/>
              <a:buNone/>
            </a:pPr>
            <a:r>
              <a:rPr lang="en-US" altLang="en-US" sz="2177"/>
              <a:t>});</a:t>
            </a:r>
          </a:p>
          <a:p>
            <a:pPr>
              <a:buClrTx/>
              <a:buFontTx/>
              <a:buNone/>
            </a:pPr>
            <a:r>
              <a:rPr lang="en-US" altLang="en-US" sz="2177"/>
              <a:t>   </a:t>
            </a:r>
          </a:p>
          <a:p>
            <a:pPr>
              <a:buClrTx/>
              <a:buFontTx/>
              <a:buNone/>
            </a:pPr>
            <a:r>
              <a:rPr lang="en-US" altLang="en-US" sz="2177">
                <a:solidFill>
                  <a:srgbClr val="C5000B"/>
                </a:solidFill>
              </a:rPr>
              <a:t> </a:t>
            </a:r>
            <a:r>
              <a:rPr lang="en-US" altLang="en-US" sz="2177"/>
              <a:t>     </a:t>
            </a:r>
          </a:p>
          <a:p>
            <a:pPr>
              <a:buClrTx/>
              <a:buFontTx/>
              <a:buNone/>
            </a:pPr>
            <a:endParaRPr lang="en-US" altLang="en-US" sz="2177"/>
          </a:p>
          <a:p>
            <a:pPr>
              <a:buClrTx/>
              <a:buFontTx/>
              <a:buNone/>
            </a:pPr>
            <a:r>
              <a:rPr lang="en-US" altLang="en-US" sz="2177"/>
              <a:t>for (i = </a:t>
            </a:r>
            <a:r>
              <a:rPr lang="en-US" altLang="en-US" sz="2177">
                <a:solidFill>
                  <a:srgbClr val="C5000B"/>
                </a:solidFill>
              </a:rPr>
              <a:t>comp</a:t>
            </a:r>
            <a:r>
              <a:rPr lang="en-US" altLang="en-US" sz="2177"/>
              <a:t>.length; i--; ) {</a:t>
            </a:r>
          </a:p>
          <a:p>
            <a:pPr>
              <a:buClrTx/>
              <a:buFontTx/>
              <a:buNone/>
            </a:pPr>
            <a:r>
              <a:rPr lang="en-US" altLang="en-US" sz="2177"/>
              <a:t>   snapshotCanvas.getContext('2d')</a:t>
            </a:r>
          </a:p>
          <a:p>
            <a:pPr>
              <a:buClrTx/>
              <a:buFontTx/>
              <a:buNone/>
            </a:pPr>
            <a:r>
              <a:rPr lang="en-US" altLang="en-US" sz="2177"/>
              <a:t>      .drawImage(glasses, comp[i].x, comp[i].y,</a:t>
            </a:r>
          </a:p>
          <a:p>
            <a:pPr>
              <a:buClrTx/>
              <a:buFontTx/>
              <a:buNone/>
            </a:pPr>
            <a:r>
              <a:rPr lang="en-US" altLang="en-US" sz="2177"/>
              <a:t>         comp[i].width, comp[i].height);</a:t>
            </a:r>
          </a:p>
          <a:p>
            <a:pPr>
              <a:buClrTx/>
              <a:buFontTx/>
              <a:buNone/>
            </a:pPr>
            <a:r>
              <a:rPr lang="en-US" altLang="en-US" sz="2177"/>
              <a:t>}</a:t>
            </a:r>
          </a:p>
        </p:txBody>
      </p:sp>
      <p:sp>
        <p:nvSpPr>
          <p:cNvPr id="28684" name="Text Box 12"/>
          <p:cNvSpPr txBox="1">
            <a:spLocks noChangeArrowheads="1"/>
          </p:cNvSpPr>
          <p:nvPr/>
        </p:nvSpPr>
        <p:spPr bwMode="auto">
          <a:xfrm>
            <a:off x="1893640" y="4102992"/>
            <a:ext cx="8381680"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a:t>
            </a:r>
          </a:p>
        </p:txBody>
      </p:sp>
      <p:sp>
        <p:nvSpPr>
          <p:cNvPr id="28685" name="Text Box 13"/>
          <p:cNvSpPr txBox="1">
            <a:spLocks noChangeArrowheads="1"/>
          </p:cNvSpPr>
          <p:nvPr/>
        </p:nvSpPr>
        <p:spPr bwMode="auto">
          <a:xfrm>
            <a:off x="2145666" y="829528"/>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Detect face(s).</a:t>
            </a:r>
          </a:p>
        </p:txBody>
      </p:sp>
      <p:sp>
        <p:nvSpPr>
          <p:cNvPr id="28686" name="Text Box 14"/>
          <p:cNvSpPr txBox="1">
            <a:spLocks noChangeArrowheads="1"/>
          </p:cNvSpPr>
          <p:nvPr/>
        </p:nvSpPr>
        <p:spPr bwMode="auto">
          <a:xfrm>
            <a:off x="2145666" y="3668066"/>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Draw glasses on canvas.</a:t>
            </a:r>
          </a:p>
        </p:txBody>
      </p:sp>
    </p:spTree>
    <p:extLst>
      <p:ext uri="{BB962C8B-B14F-4D97-AF65-F5344CB8AC3E}">
        <p14:creationId xmlns:p14="http://schemas.microsoft.com/office/powerpoint/2010/main" val="35439422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29698"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29699"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29700"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1"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2"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3"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4"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5"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6"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29707" name="Text Box 11"/>
          <p:cNvSpPr txBox="1">
            <a:spLocks noChangeArrowheads="1"/>
          </p:cNvSpPr>
          <p:nvPr/>
        </p:nvSpPr>
        <p:spPr bwMode="auto">
          <a:xfrm>
            <a:off x="2145666" y="91593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see the audio in real time!</a:t>
            </a:r>
          </a:p>
        </p:txBody>
      </p:sp>
      <p:pic>
        <p:nvPicPr>
          <p:cNvPr id="297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124" y="1909641"/>
            <a:ext cx="6266098" cy="18664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9" name="Text Box 13"/>
          <p:cNvSpPr txBox="1">
            <a:spLocks noChangeArrowheads="1"/>
          </p:cNvSpPr>
          <p:nvPr/>
        </p:nvSpPr>
        <p:spPr bwMode="auto">
          <a:xfrm>
            <a:off x="3389957" y="4355018"/>
            <a:ext cx="6014071" cy="1451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&lt;script src='webrtc.io.js'&gt;&lt;/script&gt;</a:t>
            </a:r>
          </a:p>
          <a:p>
            <a:pPr>
              <a:buClrTx/>
              <a:buFontTx/>
              <a:buNone/>
            </a:pPr>
            <a:r>
              <a:rPr lang="en-US" altLang="en-US" sz="2177"/>
              <a:t>&lt;!-- Chrome 23. Enable Web Audio Input. --&gt;</a:t>
            </a:r>
          </a:p>
        </p:txBody>
      </p:sp>
    </p:spTree>
    <p:extLst>
      <p:ext uri="{BB962C8B-B14F-4D97-AF65-F5344CB8AC3E}">
        <p14:creationId xmlns:p14="http://schemas.microsoft.com/office/powerpoint/2010/main" val="7591081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0722"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0723"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0724"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25"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26"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27"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28"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29"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30"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0731" name="Text Box 11"/>
          <p:cNvSpPr txBox="1">
            <a:spLocks noChangeArrowheads="1"/>
          </p:cNvSpPr>
          <p:nvPr/>
        </p:nvSpPr>
        <p:spPr bwMode="auto">
          <a:xfrm>
            <a:off x="2145666" y="894335"/>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Add video and canvas tags.</a:t>
            </a:r>
          </a:p>
        </p:txBody>
      </p:sp>
      <p:sp>
        <p:nvSpPr>
          <p:cNvPr id="30732" name="Text Box 12"/>
          <p:cNvSpPr txBox="1">
            <a:spLocks noChangeArrowheads="1"/>
          </p:cNvSpPr>
          <p:nvPr/>
        </p:nvSpPr>
        <p:spPr bwMode="auto">
          <a:xfrm>
            <a:off x="2145666" y="1663376"/>
            <a:ext cx="7050980" cy="101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a:t>
            </a:r>
            <a:r>
              <a:rPr lang="en-US" altLang="en-US" sz="2177">
                <a:solidFill>
                  <a:srgbClr val="0000FF"/>
                </a:solidFill>
              </a:rPr>
              <a:t>"me" </a:t>
            </a:r>
            <a:r>
              <a:rPr lang="en-US" altLang="en-US" sz="2177"/>
              <a:t>autoplay&gt;&lt;/video&gt;</a:t>
            </a:r>
          </a:p>
          <a:p>
            <a:pPr>
              <a:buClrTx/>
              <a:buFontTx/>
              <a:buNone/>
            </a:pPr>
            <a:r>
              <a:rPr lang="en-US" altLang="en-US" sz="2177"/>
              <a:t>&lt;canvas id=</a:t>
            </a:r>
            <a:r>
              <a:rPr lang="en-US" altLang="en-US" sz="2177">
                <a:solidFill>
                  <a:srgbClr val="008000"/>
                </a:solidFill>
              </a:rPr>
              <a:t>”results”</a:t>
            </a:r>
            <a:r>
              <a:rPr lang="en-US" altLang="en-US" sz="2177"/>
              <a:t>&gt;&lt;/canvas&gt;</a:t>
            </a:r>
          </a:p>
        </p:txBody>
      </p:sp>
      <p:sp>
        <p:nvSpPr>
          <p:cNvPr id="30733" name="Text Box 13"/>
          <p:cNvSpPr txBox="1">
            <a:spLocks noChangeArrowheads="1"/>
          </p:cNvSpPr>
          <p:nvPr/>
        </p:nvSpPr>
        <p:spPr bwMode="auto">
          <a:xfrm>
            <a:off x="2145666" y="311072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Define Buffer and Create Canvas Objects.</a:t>
            </a:r>
          </a:p>
        </p:txBody>
      </p:sp>
      <p:sp>
        <p:nvSpPr>
          <p:cNvPr id="30734" name="Text Box 14"/>
          <p:cNvSpPr txBox="1">
            <a:spLocks noChangeArrowheads="1"/>
          </p:cNvSpPr>
          <p:nvPr/>
        </p:nvSpPr>
        <p:spPr bwMode="auto">
          <a:xfrm>
            <a:off x="2145666" y="3845204"/>
            <a:ext cx="8087889" cy="13148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buflen = 1024;</a:t>
            </a:r>
          </a:p>
          <a:p>
            <a:pPr>
              <a:buClrTx/>
              <a:buFontTx/>
              <a:buNone/>
            </a:pPr>
            <a:r>
              <a:rPr lang="en-US" altLang="en-US" sz="2177"/>
              <a:t>var buf = new Uint8Array( buflen );</a:t>
            </a:r>
          </a:p>
          <a:p>
            <a:pPr>
              <a:buClrTx/>
              <a:buFontTx/>
              <a:buNone/>
            </a:pPr>
            <a:r>
              <a:rPr lang="en-US" altLang="en-US" sz="2177"/>
              <a:t>var canvas = document.getElementById(</a:t>
            </a:r>
            <a:r>
              <a:rPr lang="en-US" altLang="en-US" sz="2177">
                <a:solidFill>
                  <a:srgbClr val="008000"/>
                </a:solidFill>
              </a:rPr>
              <a:t>'results'</a:t>
            </a:r>
            <a:r>
              <a:rPr lang="en-US" altLang="en-US" sz="2177"/>
              <a:t>);</a:t>
            </a:r>
          </a:p>
          <a:p>
            <a:pPr>
              <a:buClrTx/>
              <a:buFontTx/>
              <a:buNone/>
            </a:pPr>
            <a:r>
              <a:rPr lang="en-US" altLang="en-US" sz="2177"/>
              <a:t>var ctx = canvas.getContext('2d');</a:t>
            </a:r>
          </a:p>
        </p:txBody>
      </p:sp>
    </p:spTree>
    <p:extLst>
      <p:ext uri="{BB962C8B-B14F-4D97-AF65-F5344CB8AC3E}">
        <p14:creationId xmlns:p14="http://schemas.microsoft.com/office/powerpoint/2010/main" val="15592835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1746"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1747"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1748"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49"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0"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1"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2"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3"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4"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1755" name="Text Box 11"/>
          <p:cNvSpPr txBox="1">
            <a:spLocks noChangeArrowheads="1"/>
          </p:cNvSpPr>
          <p:nvPr/>
        </p:nvSpPr>
        <p:spPr bwMode="auto">
          <a:xfrm>
            <a:off x="2145666" y="396185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Connect it to another node for processing.</a:t>
            </a:r>
          </a:p>
        </p:txBody>
      </p:sp>
      <p:sp>
        <p:nvSpPr>
          <p:cNvPr id="31756" name="Text Box 12"/>
          <p:cNvSpPr txBox="1">
            <a:spLocks noChangeArrowheads="1"/>
          </p:cNvSpPr>
          <p:nvPr/>
        </p:nvSpPr>
        <p:spPr bwMode="auto">
          <a:xfrm>
            <a:off x="2145666" y="1408468"/>
            <a:ext cx="8087889" cy="4706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rtc.attachStream(</a:t>
            </a:r>
            <a:r>
              <a:rPr lang="en-US" altLang="en-US" sz="2177">
                <a:solidFill>
                  <a:srgbClr val="008000"/>
                </a:solidFill>
              </a:rPr>
              <a:t>stream</a:t>
            </a:r>
            <a:r>
              <a:rPr lang="en-US" altLang="en-US" sz="2177"/>
              <a:t>,</a:t>
            </a:r>
            <a:r>
              <a:rPr lang="en-US" altLang="en-US" sz="2177">
                <a:solidFill>
                  <a:srgbClr val="0000FF"/>
                </a:solidFill>
              </a:rPr>
              <a:t> 'me</a:t>
            </a:r>
            <a:r>
              <a:rPr lang="en-US" altLang="en-US" sz="2177"/>
              <a:t>');</a:t>
            </a:r>
            <a:r>
              <a:rPr lang="en-US" altLang="en-US" sz="2177">
                <a:solidFill>
                  <a:srgbClr val="0000FF"/>
                </a:solidFill>
              </a:rPr>
              <a:t> //</a:t>
            </a:r>
            <a:r>
              <a:rPr lang="en-US" altLang="en-US" sz="2177"/>
              <a:t> </a:t>
            </a:r>
            <a:r>
              <a:rPr lang="en-US" altLang="en-US" sz="2177">
                <a:solidFill>
                  <a:srgbClr val="0000FF"/>
                </a:solidFill>
              </a:rPr>
              <a:t>from video</a:t>
            </a:r>
          </a:p>
          <a:p>
            <a:pPr>
              <a:buClrTx/>
              <a:buFontTx/>
              <a:buNone/>
            </a:pPr>
            <a:endParaRPr lang="en-US" altLang="en-US" sz="2177"/>
          </a:p>
          <a:p>
            <a:pPr>
              <a:buClrTx/>
              <a:buFontTx/>
              <a:buNone/>
            </a:pPr>
            <a:endParaRPr lang="en-US" altLang="en-US" sz="2177"/>
          </a:p>
          <a:p>
            <a:pPr>
              <a:buClrTx/>
              <a:buFontTx/>
              <a:buNone/>
            </a:pPr>
            <a:endParaRPr lang="en-US" altLang="en-US" sz="2177"/>
          </a:p>
          <a:p>
            <a:pPr>
              <a:buClrTx/>
              <a:buFontTx/>
              <a:buNone/>
            </a:pPr>
            <a:r>
              <a:rPr lang="en-US" altLang="en-US" sz="2177"/>
              <a:t>audioContext = new webkitAudioContext();</a:t>
            </a:r>
          </a:p>
          <a:p>
            <a:pPr>
              <a:buClrTx/>
              <a:buFontTx/>
              <a:buNone/>
            </a:pPr>
            <a:r>
              <a:rPr lang="en-US" altLang="en-US" sz="2177"/>
              <a:t>mediaStreamSource =    </a:t>
            </a:r>
          </a:p>
          <a:p>
            <a:pPr>
              <a:buClrTx/>
              <a:buFontTx/>
              <a:buNone/>
            </a:pPr>
            <a:r>
              <a:rPr lang="en-US" altLang="en-US" sz="2177"/>
              <a:t>   audioContext.createMediaStreamSource(</a:t>
            </a:r>
            <a:r>
              <a:rPr lang="en-US" altLang="en-US" sz="2177">
                <a:solidFill>
                  <a:srgbClr val="FF00FF"/>
                </a:solidFill>
              </a:rPr>
              <a:t> </a:t>
            </a:r>
            <a:r>
              <a:rPr lang="en-US" altLang="en-US" sz="2177">
                <a:solidFill>
                  <a:srgbClr val="008000"/>
                </a:solidFill>
              </a:rPr>
              <a:t>stream</a:t>
            </a:r>
            <a:r>
              <a:rPr lang="en-US" altLang="en-US" sz="2177"/>
              <a:t> );</a:t>
            </a:r>
          </a:p>
          <a:p>
            <a:pPr>
              <a:buClrTx/>
              <a:buFontTx/>
              <a:buNone/>
            </a:pPr>
            <a:endParaRPr lang="en-US" altLang="en-US" sz="2177"/>
          </a:p>
          <a:p>
            <a:pPr>
              <a:buClrTx/>
              <a:buFontTx/>
              <a:buNone/>
            </a:pPr>
            <a:endParaRPr lang="en-US" altLang="en-US" sz="2177"/>
          </a:p>
          <a:p>
            <a:pPr>
              <a:buClrTx/>
              <a:buFontTx/>
              <a:buNone/>
            </a:pPr>
            <a:endParaRPr lang="en-US" altLang="en-US" sz="2177"/>
          </a:p>
          <a:p>
            <a:pPr>
              <a:buClrTx/>
              <a:buFontTx/>
              <a:buNone/>
            </a:pPr>
            <a:r>
              <a:rPr lang="en-US" altLang="en-US" sz="2177"/>
              <a:t>analyser = audioContext.createAnalyser();</a:t>
            </a:r>
          </a:p>
          <a:p>
            <a:pPr>
              <a:buClrTx/>
              <a:buFontTx/>
              <a:buNone/>
            </a:pPr>
            <a:r>
              <a:rPr lang="en-US" altLang="en-US" sz="2177"/>
              <a:t>analyser.fftSize = 2048;</a:t>
            </a:r>
          </a:p>
          <a:p>
            <a:pPr>
              <a:buClrTx/>
              <a:buFontTx/>
              <a:buNone/>
            </a:pPr>
            <a:r>
              <a:rPr lang="en-US" altLang="en-US" sz="2177"/>
              <a:t>mediaStreamSource.connect( </a:t>
            </a:r>
            <a:r>
              <a:rPr lang="en-US" altLang="en-US" sz="2177">
                <a:solidFill>
                  <a:srgbClr val="C5000B"/>
                </a:solidFill>
              </a:rPr>
              <a:t>analyser</a:t>
            </a:r>
            <a:r>
              <a:rPr lang="en-US" altLang="en-US" sz="2177"/>
              <a:t> ); </a:t>
            </a:r>
          </a:p>
          <a:p>
            <a:pPr>
              <a:buClrTx/>
              <a:buFontTx/>
              <a:buNone/>
            </a:pPr>
            <a:r>
              <a:rPr lang="en-US" altLang="en-US" sz="2177">
                <a:solidFill>
                  <a:srgbClr val="C5000B"/>
                </a:solidFill>
              </a:rPr>
              <a:t>// output audio through analyzer</a:t>
            </a:r>
          </a:p>
          <a:p>
            <a:pPr>
              <a:buClrTx/>
              <a:buFontTx/>
              <a:buNone/>
            </a:pPr>
            <a:endParaRPr lang="en-US" altLang="en-US" sz="2177">
              <a:solidFill>
                <a:srgbClr val="C5000B"/>
              </a:solidFill>
            </a:endParaRPr>
          </a:p>
        </p:txBody>
      </p:sp>
      <p:sp>
        <p:nvSpPr>
          <p:cNvPr id="31757" name="Text Box 13"/>
          <p:cNvSpPr txBox="1">
            <a:spLocks noChangeArrowheads="1"/>
          </p:cNvSpPr>
          <p:nvPr/>
        </p:nvSpPr>
        <p:spPr bwMode="auto">
          <a:xfrm>
            <a:off x="2145666" y="914497"/>
            <a:ext cx="6221453" cy="493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Attach the stream.</a:t>
            </a:r>
          </a:p>
          <a:p>
            <a:pPr>
              <a:buClrTx/>
              <a:buFontTx/>
              <a:buNone/>
            </a:pPr>
            <a:r>
              <a:rPr lang="en-US" altLang="en-US" sz="2903"/>
              <a:t> </a:t>
            </a:r>
          </a:p>
        </p:txBody>
      </p:sp>
      <p:sp>
        <p:nvSpPr>
          <p:cNvPr id="31758" name="Text Box 14"/>
          <p:cNvSpPr txBox="1">
            <a:spLocks noChangeArrowheads="1"/>
          </p:cNvSpPr>
          <p:nvPr/>
        </p:nvSpPr>
        <p:spPr bwMode="auto">
          <a:xfrm>
            <a:off x="2145666" y="2158788"/>
            <a:ext cx="6843598" cy="493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Create an audio node from the stream. </a:t>
            </a:r>
          </a:p>
        </p:txBody>
      </p:sp>
    </p:spTree>
    <p:extLst>
      <p:ext uri="{BB962C8B-B14F-4D97-AF65-F5344CB8AC3E}">
        <p14:creationId xmlns:p14="http://schemas.microsoft.com/office/powerpoint/2010/main" val="36238781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2770"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2771"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2772"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3"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4"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5"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6"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7"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8"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2779" name="Text Box 11"/>
          <p:cNvSpPr txBox="1">
            <a:spLocks noChangeArrowheads="1"/>
          </p:cNvSpPr>
          <p:nvPr/>
        </p:nvSpPr>
        <p:spPr bwMode="auto">
          <a:xfrm>
            <a:off x="2145666" y="1473276"/>
            <a:ext cx="8087889" cy="40900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solidFill>
                  <a:srgbClr val="C5000B"/>
                </a:solidFill>
              </a:rPr>
              <a:t>analyser</a:t>
            </a:r>
            <a:r>
              <a:rPr lang="en-US" altLang="en-US" sz="2177"/>
              <a:t>.getByteTimeDomainData(</a:t>
            </a:r>
            <a:r>
              <a:rPr lang="en-US" altLang="en-US" sz="2177">
                <a:solidFill>
                  <a:srgbClr val="0000FF"/>
                </a:solidFill>
              </a:rPr>
              <a:t> buf</a:t>
            </a:r>
            <a:r>
              <a:rPr lang="en-US" altLang="en-US" sz="2177"/>
              <a:t> );</a:t>
            </a:r>
          </a:p>
          <a:p>
            <a:pPr>
              <a:buClrTx/>
              <a:buFontTx/>
              <a:buNone/>
            </a:pPr>
            <a:r>
              <a:rPr lang="en-US" altLang="en-US" sz="2177"/>
              <a:t>// or</a:t>
            </a:r>
            <a:r>
              <a:rPr lang="en-US" altLang="en-US" sz="2177">
                <a:solidFill>
                  <a:srgbClr val="C5000B"/>
                </a:solidFill>
              </a:rPr>
              <a:t> </a:t>
            </a:r>
            <a:r>
              <a:rPr lang="en-US" altLang="en-US" sz="2177"/>
              <a:t>analyser.getByteFrequencyData( buf );</a:t>
            </a:r>
          </a:p>
          <a:p>
            <a:pPr>
              <a:buClrTx/>
              <a:buFontTx/>
              <a:buNone/>
            </a:pPr>
            <a:endParaRPr lang="en-US" altLang="en-US" sz="2177"/>
          </a:p>
          <a:p>
            <a:pPr>
              <a:buClrTx/>
              <a:buFontTx/>
              <a:buNone/>
            </a:pPr>
            <a:r>
              <a:rPr lang="en-US" altLang="en-US" sz="2177"/>
              <a:t>   </a:t>
            </a:r>
          </a:p>
          <a:p>
            <a:pPr>
              <a:buClrTx/>
              <a:buFontTx/>
              <a:buNone/>
            </a:pPr>
            <a:endParaRPr lang="en-US" altLang="en-US" sz="2177"/>
          </a:p>
          <a:p>
            <a:pPr>
              <a:buClrTx/>
              <a:buFontTx/>
              <a:buNone/>
            </a:pPr>
            <a:r>
              <a:rPr lang="en-US" altLang="en-US" sz="2177"/>
              <a:t>ctx.clearRect(0, 0, canvas.width, canvas.height);</a:t>
            </a:r>
          </a:p>
          <a:p>
            <a:pPr>
              <a:buClrTx/>
              <a:buFontTx/>
              <a:buNone/>
            </a:pPr>
            <a:r>
              <a:rPr lang="en-US" altLang="en-US" sz="2177"/>
              <a:t>for (i=0;i&lt;</a:t>
            </a:r>
            <a:r>
              <a:rPr lang="en-US" altLang="en-US" sz="2177">
                <a:solidFill>
                  <a:srgbClr val="0000FF"/>
                </a:solidFill>
              </a:rPr>
              <a:t>buf</a:t>
            </a:r>
            <a:r>
              <a:rPr lang="en-US" altLang="en-US" sz="2177"/>
              <a:t>.length;i++) {</a:t>
            </a:r>
          </a:p>
          <a:p>
            <a:pPr>
              <a:buClrTx/>
              <a:buFontTx/>
              <a:buNone/>
            </a:pPr>
            <a:r>
              <a:rPr lang="en-US" altLang="en-US" sz="2177"/>
              <a:t>   ctx.beginPath();</a:t>
            </a:r>
          </a:p>
          <a:p>
            <a:pPr>
              <a:buClrTx/>
              <a:buFontTx/>
              <a:buNone/>
            </a:pPr>
            <a:r>
              <a:rPr lang="en-US" altLang="en-US" sz="2177"/>
              <a:t>   ctx.moveTo(i/2,200);</a:t>
            </a:r>
          </a:p>
          <a:p>
            <a:pPr>
              <a:buClrTx/>
              <a:buFontTx/>
              <a:buNone/>
            </a:pPr>
            <a:r>
              <a:rPr lang="en-US" altLang="en-US" sz="2177"/>
              <a:t>   ctx.lineTo(i/2,200-buf[i]);</a:t>
            </a:r>
          </a:p>
          <a:p>
            <a:pPr>
              <a:buClrTx/>
              <a:buFontTx/>
              <a:buNone/>
            </a:pPr>
            <a:r>
              <a:rPr lang="en-US" altLang="en-US" sz="2177"/>
              <a:t>   ctx.stroke();</a:t>
            </a:r>
          </a:p>
          <a:p>
            <a:pPr>
              <a:buClrTx/>
              <a:buFontTx/>
              <a:buNone/>
            </a:pPr>
            <a:r>
              <a:rPr lang="en-US" altLang="en-US" sz="2177"/>
              <a:t>}</a:t>
            </a:r>
          </a:p>
          <a:p>
            <a:pPr>
              <a:buClrTx/>
              <a:buFontTx/>
              <a:buNone/>
            </a:pPr>
            <a:endParaRPr lang="en-US" altLang="en-US" sz="2177"/>
          </a:p>
        </p:txBody>
      </p:sp>
      <p:sp>
        <p:nvSpPr>
          <p:cNvPr id="32780" name="Text Box 12"/>
          <p:cNvSpPr txBox="1">
            <a:spLocks noChangeArrowheads="1"/>
          </p:cNvSpPr>
          <p:nvPr/>
        </p:nvSpPr>
        <p:spPr bwMode="auto">
          <a:xfrm>
            <a:off x="2145666" y="946180"/>
            <a:ext cx="7880507" cy="505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Process buffer.</a:t>
            </a:r>
          </a:p>
        </p:txBody>
      </p:sp>
      <p:sp>
        <p:nvSpPr>
          <p:cNvPr id="32781" name="Text Box 13"/>
          <p:cNvSpPr txBox="1">
            <a:spLocks noChangeArrowheads="1"/>
          </p:cNvSpPr>
          <p:nvPr/>
        </p:nvSpPr>
        <p:spPr bwMode="auto">
          <a:xfrm>
            <a:off x="2145666" y="2462659"/>
            <a:ext cx="7880507" cy="701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Draw buffer data on canvas.</a:t>
            </a:r>
          </a:p>
        </p:txBody>
      </p:sp>
    </p:spTree>
    <p:extLst>
      <p:ext uri="{BB962C8B-B14F-4D97-AF65-F5344CB8AC3E}">
        <p14:creationId xmlns:p14="http://schemas.microsoft.com/office/powerpoint/2010/main" val="41750760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3794"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3795"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3796"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797"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798"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799"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800"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801"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802"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3803" name="Text Box 11"/>
          <p:cNvSpPr txBox="1">
            <a:spLocks noChangeArrowheads="1"/>
          </p:cNvSpPr>
          <p:nvPr/>
        </p:nvSpPr>
        <p:spPr bwMode="auto">
          <a:xfrm>
            <a:off x="2145666" y="1553925"/>
            <a:ext cx="7880507" cy="2691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function updateSound() {</a:t>
            </a:r>
          </a:p>
          <a:p>
            <a:pPr>
              <a:buClrTx/>
              <a:buFontTx/>
              <a:buNone/>
            </a:pPr>
            <a:endParaRPr lang="en-US" altLang="en-US" sz="2177"/>
          </a:p>
          <a:p>
            <a:pPr>
              <a:buClrTx/>
              <a:buFontTx/>
              <a:buNone/>
            </a:pPr>
            <a:r>
              <a:rPr lang="en-US" altLang="en-US" sz="2177"/>
              <a:t>   // Add code to process buffer and draw to canvas.</a:t>
            </a:r>
          </a:p>
          <a:p>
            <a:pPr>
              <a:buClrTx/>
              <a:buFontTx/>
              <a:buNone/>
            </a:pPr>
            <a:endParaRPr lang="en-US" altLang="en-US" sz="2177"/>
          </a:p>
          <a:p>
            <a:pPr>
              <a:buClrTx/>
              <a:buFontTx/>
              <a:buNone/>
            </a:pPr>
            <a:r>
              <a:rPr lang="en-US" altLang="en-US" sz="2177"/>
              <a:t>   rafID = </a:t>
            </a:r>
          </a:p>
          <a:p>
            <a:pPr>
              <a:buClrTx/>
              <a:buFontTx/>
              <a:buNone/>
            </a:pPr>
            <a:r>
              <a:rPr lang="en-US" altLang="en-US" sz="2177"/>
              <a:t>      window.webkitRequestAnimationFrame( updateSound );</a:t>
            </a:r>
          </a:p>
          <a:p>
            <a:pPr>
              <a:buClrTx/>
              <a:buFontTx/>
              <a:buNone/>
            </a:pPr>
            <a:r>
              <a:rPr lang="en-US" altLang="en-US" sz="2177"/>
              <a:t>}</a:t>
            </a:r>
          </a:p>
        </p:txBody>
      </p:sp>
      <p:sp>
        <p:nvSpPr>
          <p:cNvPr id="33804" name="Text Box 12"/>
          <p:cNvSpPr txBox="1">
            <a:spLocks noChangeArrowheads="1"/>
          </p:cNvSpPr>
          <p:nvPr/>
        </p:nvSpPr>
        <p:spPr bwMode="auto">
          <a:xfrm>
            <a:off x="2145666" y="928899"/>
            <a:ext cx="7880507" cy="701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Keep updating sound. </a:t>
            </a:r>
          </a:p>
        </p:txBody>
      </p:sp>
    </p:spTree>
    <p:extLst>
      <p:ext uri="{BB962C8B-B14F-4D97-AF65-F5344CB8AC3E}">
        <p14:creationId xmlns:p14="http://schemas.microsoft.com/office/powerpoint/2010/main" val="5343958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latin typeface="AR DELANEY" panose="02000000000000000000" pitchFamily="2" charset="0"/>
              </a:rPr>
              <a:t>Aims of WebRTC</a:t>
            </a:r>
            <a:endParaRPr lang="en-US" sz="5400" dirty="0">
              <a:latin typeface="AR DELANEY" panose="02000000000000000000" pitchFamily="2" charset="0"/>
            </a:endParaRPr>
          </a:p>
        </p:txBody>
      </p:sp>
      <p:sp>
        <p:nvSpPr>
          <p:cNvPr id="3" name="Content Placeholder 2"/>
          <p:cNvSpPr>
            <a:spLocks noGrp="1"/>
          </p:cNvSpPr>
          <p:nvPr>
            <p:ph idx="1"/>
          </p:nvPr>
        </p:nvSpPr>
        <p:spPr/>
        <p:txBody>
          <a:bodyPr>
            <a:normAutofit/>
          </a:bodyPr>
          <a:lstStyle/>
          <a:p>
            <a:pPr>
              <a:lnSpc>
                <a:spcPct val="150000"/>
              </a:lnSpc>
            </a:pPr>
            <a:r>
              <a:rPr lang="en-US" sz="2400" spc="80" dirty="0">
                <a:latin typeface="AR CENA" panose="02000000000000000000" pitchFamily="2" charset="0"/>
              </a:rPr>
              <a:t>State of art audio/video communication stack in your browser</a:t>
            </a:r>
            <a:r>
              <a:rPr lang="en-US" sz="2400" spc="80" dirty="0" smtClean="0">
                <a:latin typeface="AR CENA" panose="02000000000000000000" pitchFamily="2" charset="0"/>
              </a:rPr>
              <a:t>.</a:t>
            </a:r>
          </a:p>
          <a:p>
            <a:pPr>
              <a:lnSpc>
                <a:spcPct val="150000"/>
              </a:lnSpc>
            </a:pPr>
            <a:r>
              <a:rPr lang="en-US" sz="2400" spc="80" dirty="0">
                <a:latin typeface="AR CENA" panose="02000000000000000000" pitchFamily="2" charset="0"/>
              </a:rPr>
              <a:t>Seamless </a:t>
            </a:r>
            <a:r>
              <a:rPr lang="en-US" sz="2400" spc="80" dirty="0" smtClean="0">
                <a:latin typeface="AR CENA" panose="02000000000000000000" pitchFamily="2" charset="0"/>
              </a:rPr>
              <a:t>person-to-person communication.</a:t>
            </a:r>
          </a:p>
          <a:p>
            <a:pPr>
              <a:lnSpc>
                <a:spcPct val="150000"/>
              </a:lnSpc>
            </a:pPr>
            <a:r>
              <a:rPr lang="en-US" sz="2400" spc="80" dirty="0" smtClean="0">
                <a:latin typeface="AR CENA" panose="02000000000000000000" pitchFamily="2" charset="0"/>
              </a:rPr>
              <a:t>Specification </a:t>
            </a:r>
            <a:r>
              <a:rPr lang="en-US" sz="2400" spc="80" dirty="0">
                <a:latin typeface="AR CENA" panose="02000000000000000000" pitchFamily="2" charset="0"/>
              </a:rPr>
              <a:t>to </a:t>
            </a:r>
            <a:r>
              <a:rPr lang="en-US" sz="2400" spc="80" dirty="0" smtClean="0">
                <a:latin typeface="AR CENA" panose="02000000000000000000" pitchFamily="2" charset="0"/>
              </a:rPr>
              <a:t>achieve inter-operability among </a:t>
            </a:r>
            <a:r>
              <a:rPr lang="en-US" sz="2400" spc="80" dirty="0">
                <a:latin typeface="AR CENA" panose="02000000000000000000" pitchFamily="2" charset="0"/>
              </a:rPr>
              <a:t>Web browsers</a:t>
            </a:r>
            <a:r>
              <a:rPr lang="en-US" sz="2400" spc="80" dirty="0" smtClean="0">
                <a:latin typeface="AR CENA" panose="02000000000000000000" pitchFamily="2" charset="0"/>
              </a:rPr>
              <a:t>.</a:t>
            </a:r>
          </a:p>
          <a:p>
            <a:pPr>
              <a:lnSpc>
                <a:spcPct val="150000"/>
              </a:lnSpc>
            </a:pPr>
            <a:r>
              <a:rPr lang="en-US" sz="2400" spc="80" dirty="0" smtClean="0">
                <a:latin typeface="AR CENA" panose="02000000000000000000" pitchFamily="2" charset="0"/>
              </a:rPr>
              <a:t>Interoperability with </a:t>
            </a:r>
            <a:r>
              <a:rPr lang="en-US" sz="2400" spc="80" dirty="0">
                <a:latin typeface="AR CENA" panose="02000000000000000000" pitchFamily="2" charset="0"/>
              </a:rPr>
              <a:t>legacy </a:t>
            </a:r>
            <a:r>
              <a:rPr lang="en-US" sz="2400" spc="80" dirty="0" smtClean="0">
                <a:latin typeface="AR CENA" panose="02000000000000000000" pitchFamily="2" charset="0"/>
              </a:rPr>
              <a:t>systems.</a:t>
            </a:r>
          </a:p>
          <a:p>
            <a:pPr>
              <a:lnSpc>
                <a:spcPct val="150000"/>
              </a:lnSpc>
            </a:pPr>
            <a:r>
              <a:rPr lang="en-US" sz="2400" spc="80" dirty="0" smtClean="0">
                <a:latin typeface="AR CENA" panose="02000000000000000000" pitchFamily="2" charset="0"/>
              </a:rPr>
              <a:t>Low cost and highly efficient communication solution to enterprises.</a:t>
            </a:r>
          </a:p>
          <a:p>
            <a:pPr>
              <a:lnSpc>
                <a:spcPct val="150000"/>
              </a:lnSpc>
            </a:pPr>
            <a:endParaRPr lang="en-US" sz="2400" dirty="0">
              <a:latin typeface="AR CENA" panose="02000000000000000000" pitchFamily="2" charset="0"/>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4206138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4818" name="Text Box 2"/>
          <p:cNvSpPr txBox="1">
            <a:spLocks noChangeArrowheads="1"/>
          </p:cNvSpPr>
          <p:nvPr/>
        </p:nvSpPr>
        <p:spPr bwMode="auto">
          <a:xfrm>
            <a:off x="5043250" y="207383"/>
            <a:ext cx="228696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4819" name="Text Box 3"/>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4820" name="Line 4"/>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1" name="Line 5"/>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2" name="Line 6"/>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3" name="Line 7"/>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4" name="Line 8"/>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5" name="Line 9"/>
          <p:cNvSpPr>
            <a:spLocks noChangeShapeType="1"/>
          </p:cNvSpPr>
          <p:nvPr/>
        </p:nvSpPr>
        <p:spPr bwMode="auto">
          <a:xfrm>
            <a:off x="4841629" y="622146"/>
            <a:ext cx="539192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6" name="Line 10"/>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4827" name="Text Box 11"/>
          <p:cNvSpPr txBox="1">
            <a:spLocks noChangeArrowheads="1"/>
          </p:cNvSpPr>
          <p:nvPr/>
        </p:nvSpPr>
        <p:spPr bwMode="auto">
          <a:xfrm>
            <a:off x="2145666" y="1553925"/>
            <a:ext cx="7880507" cy="2691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By Jos Dirkson</a:t>
            </a:r>
          </a:p>
          <a:p>
            <a:pPr>
              <a:buClrTx/>
              <a:buFontTx/>
              <a:buNone/>
            </a:pPr>
            <a:endParaRPr lang="en-US" altLang="en-US" sz="2177"/>
          </a:p>
          <a:p>
            <a:pPr>
              <a:buClrTx/>
              <a:buFontTx/>
              <a:buNone/>
            </a:pPr>
            <a:r>
              <a:rPr lang="en-US" altLang="en-US" sz="2177"/>
              <a:t>1. Stream live audio with WebRTC </a:t>
            </a:r>
          </a:p>
          <a:p>
            <a:pPr>
              <a:buClrTx/>
              <a:buFontTx/>
              <a:buNone/>
            </a:pPr>
            <a:endParaRPr lang="en-US" altLang="en-US" sz="2177"/>
          </a:p>
          <a:p>
            <a:pPr>
              <a:buClrTx/>
              <a:buFontTx/>
              <a:buNone/>
            </a:pPr>
            <a:r>
              <a:rPr lang="en-US" altLang="en-US" sz="2177"/>
              <a:t>2. Record small WAV files with RecorderJS</a:t>
            </a:r>
          </a:p>
          <a:p>
            <a:pPr>
              <a:buClrTx/>
              <a:buFontTx/>
              <a:buNone/>
            </a:pPr>
            <a:endParaRPr lang="en-US" altLang="en-US" sz="2177"/>
          </a:p>
          <a:p>
            <a:pPr>
              <a:buClrTx/>
              <a:buFontTx/>
              <a:buNone/>
            </a:pPr>
            <a:r>
              <a:rPr lang="en-US" altLang="en-US" sz="2177"/>
              <a:t>3. Send WAV files to server with websockets</a:t>
            </a:r>
          </a:p>
          <a:p>
            <a:pPr>
              <a:buClrTx/>
              <a:buFontTx/>
              <a:buNone/>
            </a:pPr>
            <a:endParaRPr lang="en-US" altLang="en-US" sz="2177"/>
          </a:p>
          <a:p>
            <a:pPr>
              <a:buClrTx/>
              <a:buFontTx/>
              <a:buNone/>
            </a:pPr>
            <a:r>
              <a:rPr lang="en-US" altLang="en-US" sz="2177"/>
              <a:t>4. Convert WAV to FLAC with </a:t>
            </a:r>
            <a:r>
              <a:rPr lang="en-US" altLang="en-US" sz="2177">
                <a:solidFill>
                  <a:srgbClr val="C5000B"/>
                </a:solidFill>
              </a:rPr>
              <a:t>JavaFlacEncoder</a:t>
            </a:r>
          </a:p>
          <a:p>
            <a:pPr>
              <a:buClrTx/>
              <a:buFontTx/>
              <a:buNone/>
            </a:pPr>
            <a:endParaRPr lang="en-US" altLang="en-US" sz="2177"/>
          </a:p>
          <a:p>
            <a:pPr>
              <a:buClrTx/>
              <a:buFontTx/>
              <a:buNone/>
            </a:pPr>
            <a:r>
              <a:rPr lang="en-US" altLang="en-US" sz="2177"/>
              <a:t>5. Send audio in FLAC format to Undocumented Google API</a:t>
            </a:r>
          </a:p>
          <a:p>
            <a:pPr>
              <a:buClrTx/>
              <a:buFontTx/>
              <a:buNone/>
            </a:pPr>
            <a:r>
              <a:rPr lang="en-US" altLang="en-US" sz="2177"/>
              <a:t> </a:t>
            </a:r>
          </a:p>
          <a:p>
            <a:pPr>
              <a:buClrTx/>
              <a:buFontTx/>
              <a:buNone/>
            </a:pPr>
            <a:r>
              <a:rPr lang="en-US" altLang="en-US" sz="2177"/>
              <a:t>6. Receive JSON string</a:t>
            </a:r>
          </a:p>
        </p:txBody>
      </p:sp>
      <p:sp>
        <p:nvSpPr>
          <p:cNvPr id="34828" name="Text Box 12"/>
          <p:cNvSpPr txBox="1">
            <a:spLocks noChangeArrowheads="1"/>
          </p:cNvSpPr>
          <p:nvPr/>
        </p:nvSpPr>
        <p:spPr bwMode="auto">
          <a:xfrm>
            <a:off x="2145666" y="928899"/>
            <a:ext cx="7880507" cy="701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WebRTC Speech Recognition </a:t>
            </a:r>
          </a:p>
        </p:txBody>
      </p:sp>
      <p:sp>
        <p:nvSpPr>
          <p:cNvPr id="34830" name="AutoShape 14"/>
          <p:cNvSpPr>
            <a:spLocks noChangeArrowheads="1"/>
          </p:cNvSpPr>
          <p:nvPr/>
        </p:nvSpPr>
        <p:spPr bwMode="auto">
          <a:xfrm>
            <a:off x="8159737" y="1244291"/>
            <a:ext cx="1866436" cy="524215"/>
          </a:xfrm>
          <a:prstGeom prst="wedgeRoundRectCallout">
            <a:avLst>
              <a:gd name="adj1" fmla="val -38176"/>
              <a:gd name="adj2" fmla="val 98690"/>
              <a:gd name="adj3" fmla="val 16667"/>
            </a:avLst>
          </a:prstGeom>
          <a:solidFill>
            <a:srgbClr val="E6E6E6"/>
          </a:solidFill>
          <a:ln w="18360">
            <a:solidFill>
              <a:srgbClr val="C5000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811" tIns="48988" rIns="89811" bIns="48988"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359"/>
              <a:t>Having fun?</a:t>
            </a:r>
          </a:p>
        </p:txBody>
      </p:sp>
      <p:sp>
        <p:nvSpPr>
          <p:cNvPr id="34831" name="AutoShape 15"/>
          <p:cNvSpPr>
            <a:spLocks noChangeArrowheads="1"/>
          </p:cNvSpPr>
          <p:nvPr/>
        </p:nvSpPr>
        <p:spPr bwMode="auto">
          <a:xfrm>
            <a:off x="7733453" y="5391926"/>
            <a:ext cx="2281199" cy="414764"/>
          </a:xfrm>
          <a:prstGeom prst="roundRect">
            <a:avLst>
              <a:gd name="adj" fmla="val 347"/>
            </a:avLst>
          </a:prstGeom>
          <a:solidFill>
            <a:srgbClr val="E6E6E6"/>
          </a:solidFill>
          <a:ln w="18360">
            <a:solidFill>
              <a:srgbClr val="C5000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34832" name="Text Box 16"/>
          <p:cNvSpPr txBox="1">
            <a:spLocks noChangeArrowheads="1"/>
          </p:cNvSpPr>
          <p:nvPr/>
        </p:nvSpPr>
        <p:spPr bwMode="auto">
          <a:xfrm>
            <a:off x="7744974" y="5390487"/>
            <a:ext cx="2488581" cy="416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359">
                <a:latin typeface="Courier New" panose="02070309020205020404" pitchFamily="49" charset="0"/>
              </a:rPr>
              <a:t>“having fun”</a:t>
            </a:r>
          </a:p>
        </p:txBody>
      </p:sp>
    </p:spTree>
    <p:extLst>
      <p:ext uri="{BB962C8B-B14F-4D97-AF65-F5344CB8AC3E}">
        <p14:creationId xmlns:p14="http://schemas.microsoft.com/office/powerpoint/2010/main" val="39996960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010" y="1451673"/>
            <a:ext cx="2073818" cy="33181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2" name="Text Box 2"/>
          <p:cNvSpPr txBox="1">
            <a:spLocks noChangeArrowheads="1"/>
          </p:cNvSpPr>
          <p:nvPr/>
        </p:nvSpPr>
        <p:spPr bwMode="auto">
          <a:xfrm>
            <a:off x="2145666" y="915937"/>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Let's make a Video Call!</a:t>
            </a:r>
          </a:p>
        </p:txBody>
      </p:sp>
      <p:sp>
        <p:nvSpPr>
          <p:cNvPr id="35843" name="Text Box 3"/>
          <p:cNvSpPr txBox="1">
            <a:spLocks noChangeArrowheads="1"/>
          </p:cNvSpPr>
          <p:nvPr/>
        </p:nvSpPr>
        <p:spPr bwMode="auto">
          <a:xfrm>
            <a:off x="1873478" y="6251698"/>
            <a:ext cx="7555033" cy="41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56826"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1814"/>
              <a:t>generative.edb.utexas.edu/webrtc-demos/videocall.html</a:t>
            </a:r>
          </a:p>
        </p:txBody>
      </p:sp>
      <p:sp>
        <p:nvSpPr>
          <p:cNvPr id="35844" name="Text Box 4"/>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5845" name="Text Box 5"/>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5846" name="Text Box 6"/>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5847"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48"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49"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0"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1"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2" name="Line 12"/>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3"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4" name="Line 14"/>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5855" name="Text Box 15"/>
          <p:cNvSpPr txBox="1">
            <a:spLocks noChangeArrowheads="1"/>
          </p:cNvSpPr>
          <p:nvPr/>
        </p:nvSpPr>
        <p:spPr bwMode="auto">
          <a:xfrm>
            <a:off x="2975193" y="4977163"/>
            <a:ext cx="6428835"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&lt;script src='webrtc.io.js'&gt;&lt;/script&gt;</a:t>
            </a:r>
          </a:p>
        </p:txBody>
      </p:sp>
    </p:spTree>
    <p:extLst>
      <p:ext uri="{BB962C8B-B14F-4D97-AF65-F5344CB8AC3E}">
        <p14:creationId xmlns:p14="http://schemas.microsoft.com/office/powerpoint/2010/main" val="13195830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5463774" y="829528"/>
            <a:ext cx="2613875"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My Client</a:t>
            </a:r>
          </a:p>
        </p:txBody>
      </p:sp>
      <p:sp>
        <p:nvSpPr>
          <p:cNvPr id="36867"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6868"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6869" name="Text Box 5"/>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6870"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1"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2"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3"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4"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5" name="Line 11"/>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6"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7"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78" name="Text Box 14"/>
          <p:cNvSpPr txBox="1">
            <a:spLocks noChangeArrowheads="1"/>
          </p:cNvSpPr>
          <p:nvPr/>
        </p:nvSpPr>
        <p:spPr bwMode="auto">
          <a:xfrm>
            <a:off x="4634247" y="3318109"/>
            <a:ext cx="3940254"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Our Node.js Server</a:t>
            </a:r>
          </a:p>
        </p:txBody>
      </p:sp>
      <p:sp>
        <p:nvSpPr>
          <p:cNvPr id="36879" name="AutoShape 15"/>
          <p:cNvSpPr>
            <a:spLocks noChangeArrowheads="1"/>
          </p:cNvSpPr>
          <p:nvPr/>
        </p:nvSpPr>
        <p:spPr bwMode="auto">
          <a:xfrm>
            <a:off x="2560429" y="1451673"/>
            <a:ext cx="2695963" cy="1659054"/>
          </a:xfrm>
          <a:prstGeom prst="roundRect">
            <a:avLst>
              <a:gd name="adj" fmla="val 83"/>
            </a:avLst>
          </a:prstGeom>
          <a:solidFill>
            <a:srgbClr val="E6E6E6"/>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http://generative</a:t>
            </a:r>
          </a:p>
          <a:p>
            <a:pPr algn="ctr">
              <a:buClrTx/>
              <a:buFontTx/>
              <a:buNone/>
            </a:pPr>
            <a:r>
              <a:rPr lang="en-US" altLang="en-US" sz="2177"/>
              <a:t>.edb.utexas.edu</a:t>
            </a:r>
          </a:p>
          <a:p>
            <a:pPr algn="ctr">
              <a:buClrTx/>
              <a:buFontTx/>
              <a:buNone/>
            </a:pPr>
            <a:r>
              <a:rPr lang="en-US" altLang="en-US" sz="2177"/>
              <a:t>/webrtc-demos</a:t>
            </a:r>
          </a:p>
          <a:p>
            <a:pPr algn="ctr">
              <a:buClrTx/>
              <a:buFontTx/>
              <a:buNone/>
            </a:pPr>
            <a:r>
              <a:rPr lang="en-US" altLang="en-US" sz="2177"/>
              <a:t>/videocall.html</a:t>
            </a:r>
          </a:p>
        </p:txBody>
      </p:sp>
      <p:sp>
        <p:nvSpPr>
          <p:cNvPr id="36880" name="Text Box 16"/>
          <p:cNvSpPr txBox="1">
            <a:spLocks noChangeArrowheads="1"/>
          </p:cNvSpPr>
          <p:nvPr/>
        </p:nvSpPr>
        <p:spPr bwMode="auto">
          <a:xfrm>
            <a:off x="5463774" y="1790109"/>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requires</a:t>
            </a:r>
          </a:p>
        </p:txBody>
      </p:sp>
      <p:sp>
        <p:nvSpPr>
          <p:cNvPr id="36881" name="AutoShape 17"/>
          <p:cNvSpPr>
            <a:spLocks noChangeArrowheads="1"/>
          </p:cNvSpPr>
          <p:nvPr/>
        </p:nvSpPr>
        <p:spPr bwMode="auto">
          <a:xfrm>
            <a:off x="7537592" y="1451673"/>
            <a:ext cx="2281199" cy="1659054"/>
          </a:xfrm>
          <a:prstGeom prst="roundRect">
            <a:avLst>
              <a:gd name="adj" fmla="val 83"/>
            </a:avLst>
          </a:prstGeom>
          <a:solidFill>
            <a:srgbClr val="E6E6E6"/>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1725" rIns="81646" bIns="40823"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359"/>
              <a:t>webrtc.io.js</a:t>
            </a:r>
          </a:p>
          <a:p>
            <a:pPr algn="ctr">
              <a:buClrTx/>
              <a:buFontTx/>
              <a:buNone/>
            </a:pPr>
            <a:endParaRPr lang="en-US" altLang="en-US" sz="2359"/>
          </a:p>
          <a:p>
            <a:pPr algn="ctr">
              <a:buClrTx/>
              <a:buFontTx/>
              <a:buNone/>
            </a:pPr>
            <a:r>
              <a:rPr lang="en-US" altLang="en-US" sz="2359"/>
              <a:t>(client version)</a:t>
            </a:r>
          </a:p>
        </p:txBody>
      </p:sp>
      <p:sp>
        <p:nvSpPr>
          <p:cNvPr id="36882" name="AutoShape 18"/>
          <p:cNvSpPr>
            <a:spLocks noChangeArrowheads="1"/>
          </p:cNvSpPr>
          <p:nvPr/>
        </p:nvSpPr>
        <p:spPr bwMode="auto">
          <a:xfrm>
            <a:off x="2560429" y="3940254"/>
            <a:ext cx="2695963" cy="1659054"/>
          </a:xfrm>
          <a:prstGeom prst="roundRect">
            <a:avLst>
              <a:gd name="adj" fmla="val 83"/>
            </a:avLst>
          </a:prstGeom>
          <a:solidFill>
            <a:srgbClr val="E6E6E6"/>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http://generative</a:t>
            </a:r>
          </a:p>
          <a:p>
            <a:pPr algn="ctr">
              <a:buClrTx/>
              <a:buFontTx/>
              <a:buNone/>
            </a:pPr>
            <a:r>
              <a:rPr lang="en-US" altLang="en-US" sz="2177"/>
              <a:t>.edb.utexas.edu</a:t>
            </a:r>
          </a:p>
          <a:p>
            <a:pPr algn="ctr">
              <a:buClrTx/>
              <a:buFontTx/>
              <a:buNone/>
            </a:pPr>
            <a:r>
              <a:rPr lang="en-US" altLang="en-US" sz="2177"/>
              <a:t>:60020</a:t>
            </a:r>
          </a:p>
        </p:txBody>
      </p:sp>
      <p:sp>
        <p:nvSpPr>
          <p:cNvPr id="36883" name="Text Box 19"/>
          <p:cNvSpPr txBox="1">
            <a:spLocks noChangeArrowheads="1"/>
          </p:cNvSpPr>
          <p:nvPr/>
        </p:nvSpPr>
        <p:spPr bwMode="auto">
          <a:xfrm>
            <a:off x="5463774" y="4419825"/>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requires</a:t>
            </a:r>
          </a:p>
        </p:txBody>
      </p:sp>
      <p:sp>
        <p:nvSpPr>
          <p:cNvPr id="36884" name="AutoShape 20"/>
          <p:cNvSpPr>
            <a:spLocks noChangeArrowheads="1"/>
          </p:cNvSpPr>
          <p:nvPr/>
        </p:nvSpPr>
        <p:spPr bwMode="auto">
          <a:xfrm>
            <a:off x="7537592" y="3940254"/>
            <a:ext cx="2281199" cy="1659054"/>
          </a:xfrm>
          <a:prstGeom prst="roundRect">
            <a:avLst>
              <a:gd name="adj" fmla="val 83"/>
            </a:avLst>
          </a:prstGeom>
          <a:solidFill>
            <a:srgbClr val="E6E6E6"/>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1725" rIns="81646" bIns="40823"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359"/>
              <a:t>webrtc.io.js</a:t>
            </a:r>
          </a:p>
          <a:p>
            <a:pPr algn="ctr">
              <a:buClrTx/>
              <a:buFontTx/>
              <a:buNone/>
            </a:pPr>
            <a:endParaRPr lang="en-US" altLang="en-US" sz="2359"/>
          </a:p>
          <a:p>
            <a:pPr algn="ctr">
              <a:buClrTx/>
              <a:buFontTx/>
              <a:buNone/>
            </a:pPr>
            <a:r>
              <a:rPr lang="en-US" altLang="en-US" sz="2359"/>
              <a:t>(server version)</a:t>
            </a:r>
          </a:p>
        </p:txBody>
      </p:sp>
      <p:sp>
        <p:nvSpPr>
          <p:cNvPr id="36885" name="Text Box 21"/>
          <p:cNvSpPr txBox="1">
            <a:spLocks noChangeArrowheads="1"/>
          </p:cNvSpPr>
          <p:nvPr/>
        </p:nvSpPr>
        <p:spPr bwMode="auto">
          <a:xfrm>
            <a:off x="2560429" y="3329631"/>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calls</a:t>
            </a:r>
          </a:p>
        </p:txBody>
      </p:sp>
      <p:sp>
        <p:nvSpPr>
          <p:cNvPr id="36886" name="Line 22"/>
          <p:cNvSpPr>
            <a:spLocks noChangeShapeType="1"/>
          </p:cNvSpPr>
          <p:nvPr/>
        </p:nvSpPr>
        <p:spPr bwMode="auto">
          <a:xfrm>
            <a:off x="5463774" y="4977163"/>
            <a:ext cx="1866436" cy="1441"/>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87" name="Line 23"/>
          <p:cNvSpPr>
            <a:spLocks noChangeShapeType="1"/>
          </p:cNvSpPr>
          <p:nvPr/>
        </p:nvSpPr>
        <p:spPr bwMode="auto">
          <a:xfrm>
            <a:off x="5463774" y="2281200"/>
            <a:ext cx="1866436" cy="1441"/>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88" name="Line 24"/>
          <p:cNvSpPr>
            <a:spLocks noChangeShapeType="1"/>
          </p:cNvSpPr>
          <p:nvPr/>
        </p:nvSpPr>
        <p:spPr bwMode="auto">
          <a:xfrm>
            <a:off x="4154677" y="3318109"/>
            <a:ext cx="1440" cy="414764"/>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6889" name="Line 25"/>
          <p:cNvSpPr>
            <a:spLocks noChangeShapeType="1"/>
          </p:cNvSpPr>
          <p:nvPr/>
        </p:nvSpPr>
        <p:spPr bwMode="auto">
          <a:xfrm flipV="1">
            <a:off x="3019838" y="3315229"/>
            <a:ext cx="1440" cy="420524"/>
          </a:xfrm>
          <a:prstGeom prst="line">
            <a:avLst/>
          </a:prstGeom>
          <a:noFill/>
          <a:ln w="3672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35365680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2145666" y="3156812"/>
            <a:ext cx="7673126" cy="285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if (PeerConnection) {</a:t>
            </a:r>
          </a:p>
          <a:p>
            <a:pPr>
              <a:buClrTx/>
              <a:buFontTx/>
              <a:buNone/>
            </a:pPr>
            <a:r>
              <a:rPr lang="en-US" altLang="en-US" sz="2177"/>
              <a:t>	rtc.createStream({"video": true, "audio": true},</a:t>
            </a:r>
          </a:p>
          <a:p>
            <a:pPr>
              <a:buClrTx/>
              <a:buFontTx/>
              <a:buNone/>
            </a:pPr>
            <a:r>
              <a:rPr lang="en-US" altLang="en-US" sz="2177"/>
              <a:t>		function(stream) { </a:t>
            </a:r>
          </a:p>
          <a:p>
            <a:pPr>
              <a:buClrTx/>
              <a:buFontTx/>
              <a:buNone/>
            </a:pPr>
            <a:r>
              <a:rPr lang="en-US" altLang="en-US" sz="2177"/>
              <a:t>			rtc.attachStream(stream, </a:t>
            </a:r>
            <a:r>
              <a:rPr lang="en-US" altLang="en-US" sz="2177">
                <a:solidFill>
                  <a:srgbClr val="0000FF"/>
                </a:solidFill>
              </a:rPr>
              <a:t>'me'</a:t>
            </a:r>
            <a:r>
              <a:rPr lang="en-US" altLang="en-US" sz="2177"/>
              <a:t>);</a:t>
            </a:r>
          </a:p>
          <a:p>
            <a:pPr>
              <a:buClrTx/>
              <a:buFontTx/>
              <a:buNone/>
            </a:pPr>
            <a:r>
              <a:rPr lang="en-US" altLang="en-US" sz="2177"/>
              <a:t>	});</a:t>
            </a:r>
          </a:p>
          <a:p>
            <a:pPr>
              <a:buClrTx/>
              <a:buFontTx/>
              <a:buNone/>
            </a:pPr>
            <a:r>
              <a:rPr lang="en-US" altLang="en-US" sz="2177"/>
              <a:t>} else {</a:t>
            </a:r>
          </a:p>
          <a:p>
            <a:pPr>
              <a:buClrTx/>
              <a:buFontTx/>
              <a:buNone/>
            </a:pPr>
            <a:r>
              <a:rPr lang="en-US" altLang="en-US" sz="2177"/>
              <a:t>	alert("Please use a WebRTC-enabled browser.");</a:t>
            </a:r>
          </a:p>
          <a:p>
            <a:pPr>
              <a:buClrTx/>
              <a:buFontTx/>
              <a:buNone/>
            </a:pPr>
            <a:r>
              <a:rPr lang="en-US" altLang="en-US" sz="2177"/>
              <a:t>}</a:t>
            </a:r>
          </a:p>
          <a:p>
            <a:pPr>
              <a:buClrTx/>
              <a:buFontTx/>
              <a:buNone/>
            </a:pPr>
            <a:endParaRPr lang="en-US" altLang="en-US" sz="2177"/>
          </a:p>
        </p:txBody>
      </p:sp>
      <p:sp>
        <p:nvSpPr>
          <p:cNvPr id="37890" name="Text Box 2"/>
          <p:cNvSpPr txBox="1">
            <a:spLocks noChangeArrowheads="1"/>
          </p:cNvSpPr>
          <p:nvPr/>
        </p:nvSpPr>
        <p:spPr bwMode="auto">
          <a:xfrm>
            <a:off x="2145666" y="2488582"/>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Display my video stream.</a:t>
            </a:r>
          </a:p>
        </p:txBody>
      </p:sp>
      <p:sp>
        <p:nvSpPr>
          <p:cNvPr id="37891"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7892"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7893" name="Text Box 5"/>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7894"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895"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896"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897"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898"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899" name="Line 11"/>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900"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901"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7902" name="Text Box 14"/>
          <p:cNvSpPr txBox="1">
            <a:spLocks noChangeArrowheads="1"/>
          </p:cNvSpPr>
          <p:nvPr/>
        </p:nvSpPr>
        <p:spPr bwMode="auto">
          <a:xfrm>
            <a:off x="2145666" y="1486236"/>
            <a:ext cx="7673126" cy="698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&lt;video id=</a:t>
            </a:r>
            <a:r>
              <a:rPr lang="en-US" altLang="en-US" sz="2177">
                <a:solidFill>
                  <a:srgbClr val="0000FF"/>
                </a:solidFill>
              </a:rPr>
              <a:t>"me"</a:t>
            </a:r>
            <a:r>
              <a:rPr lang="en-US" altLang="en-US" sz="2177"/>
              <a:t> autoplay&gt;&lt;/video&gt;</a:t>
            </a:r>
          </a:p>
          <a:p>
            <a:pPr>
              <a:buClrTx/>
              <a:buFontTx/>
              <a:buNone/>
            </a:pPr>
            <a:r>
              <a:rPr lang="en-US" altLang="en-US" sz="2177"/>
              <a:t>&lt;video id=</a:t>
            </a:r>
            <a:r>
              <a:rPr lang="en-US" altLang="en-US" sz="2177">
                <a:solidFill>
                  <a:srgbClr val="008000"/>
                </a:solidFill>
              </a:rPr>
              <a:t>"you"</a:t>
            </a:r>
            <a:r>
              <a:rPr lang="en-US" altLang="en-US" sz="2177"/>
              <a:t> autoplay&gt;&lt;/video&gt; </a:t>
            </a:r>
          </a:p>
        </p:txBody>
      </p:sp>
      <p:sp>
        <p:nvSpPr>
          <p:cNvPr id="37903" name="Text Box 15"/>
          <p:cNvSpPr txBox="1">
            <a:spLocks noChangeArrowheads="1"/>
          </p:cNvSpPr>
          <p:nvPr/>
        </p:nvSpPr>
        <p:spPr bwMode="auto">
          <a:xfrm>
            <a:off x="2145666" y="905856"/>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Add our video tags.</a:t>
            </a:r>
          </a:p>
        </p:txBody>
      </p:sp>
    </p:spTree>
    <p:extLst>
      <p:ext uri="{BB962C8B-B14F-4D97-AF65-F5344CB8AC3E}">
        <p14:creationId xmlns:p14="http://schemas.microsoft.com/office/powerpoint/2010/main" val="10434618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2145666" y="1078674"/>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Add a New Room button.</a:t>
            </a:r>
          </a:p>
        </p:txBody>
      </p:sp>
      <p:sp>
        <p:nvSpPr>
          <p:cNvPr id="38914" name="Text Box 2"/>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8915" name="Text Box 3"/>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8916" name="Text Box 4"/>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8917" name="Line 5"/>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18" name="Line 6"/>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19" name="Line 7"/>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0" name="Line 8"/>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1" name="Line 9"/>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2" name="Line 10"/>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3" name="Line 11"/>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4" name="Line 12"/>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8925" name="Text Box 13"/>
          <p:cNvSpPr txBox="1">
            <a:spLocks noChangeArrowheads="1"/>
          </p:cNvSpPr>
          <p:nvPr/>
        </p:nvSpPr>
        <p:spPr bwMode="auto">
          <a:xfrm>
            <a:off x="2145666" y="2541868"/>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Create a new room.</a:t>
            </a:r>
          </a:p>
        </p:txBody>
      </p:sp>
      <p:sp>
        <p:nvSpPr>
          <p:cNvPr id="38926" name="Text Box 14"/>
          <p:cNvSpPr txBox="1">
            <a:spLocks noChangeArrowheads="1"/>
          </p:cNvSpPr>
          <p:nvPr/>
        </p:nvSpPr>
        <p:spPr bwMode="auto">
          <a:xfrm>
            <a:off x="2145666" y="3164013"/>
            <a:ext cx="7880507" cy="1866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a:t>
            </a:r>
            <a:r>
              <a:rPr lang="en-US" altLang="en-US" sz="2177">
                <a:solidFill>
                  <a:srgbClr val="C5000B"/>
                </a:solidFill>
              </a:rPr>
              <a:t>'#newRoom'</a:t>
            </a:r>
            <a:r>
              <a:rPr lang="en-US" altLang="en-US" sz="2177"/>
              <a:t>).bind('click', function() {</a:t>
            </a:r>
          </a:p>
          <a:p>
            <a:pPr>
              <a:buClrTx/>
              <a:buFontTx/>
              <a:buNone/>
            </a:pPr>
            <a:r>
              <a:rPr lang="en-US" altLang="en-US" sz="2177"/>
              <a:t>   var randomString = createRandomString(); </a:t>
            </a:r>
            <a:r>
              <a:rPr lang="en-US" altLang="en-US" sz="2177">
                <a:solidFill>
                  <a:srgbClr val="0000FF"/>
                </a:solidFill>
              </a:rPr>
              <a:t>// = 'foo'</a:t>
            </a:r>
          </a:p>
          <a:p>
            <a:pPr>
              <a:buClrTx/>
              <a:buFontTx/>
              <a:buNone/>
            </a:pPr>
            <a:r>
              <a:rPr lang="en-US" altLang="en-US" sz="2177"/>
              <a:t>   </a:t>
            </a:r>
            <a:r>
              <a:rPr lang="en-US" altLang="en-US" sz="2177">
                <a:solidFill>
                  <a:srgbClr val="0000FF"/>
                </a:solidFill>
              </a:rPr>
              <a:t>window.location.hash = randomString;</a:t>
            </a:r>
          </a:p>
          <a:p>
            <a:pPr>
              <a:buClrTx/>
              <a:buFontTx/>
              <a:buNone/>
            </a:pPr>
            <a:r>
              <a:rPr lang="en-US" altLang="en-US" sz="2177"/>
              <a:t>   location.reload();</a:t>
            </a:r>
          </a:p>
          <a:p>
            <a:pPr>
              <a:buClrTx/>
              <a:buFontTx/>
              <a:buNone/>
            </a:pPr>
            <a:r>
              <a:rPr lang="en-US" altLang="en-US" sz="2177"/>
              <a:t>});</a:t>
            </a:r>
          </a:p>
        </p:txBody>
      </p:sp>
      <p:sp>
        <p:nvSpPr>
          <p:cNvPr id="38927" name="Text Box 15"/>
          <p:cNvSpPr txBox="1">
            <a:spLocks noChangeArrowheads="1"/>
          </p:cNvSpPr>
          <p:nvPr/>
        </p:nvSpPr>
        <p:spPr bwMode="auto">
          <a:xfrm>
            <a:off x="2145666" y="1712340"/>
            <a:ext cx="7465744"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&lt;button id=</a:t>
            </a:r>
            <a:r>
              <a:rPr lang="en-US" altLang="en-US" sz="2177">
                <a:solidFill>
                  <a:srgbClr val="C5000B"/>
                </a:solidFill>
              </a:rPr>
              <a:t>'newRoom'</a:t>
            </a:r>
            <a:r>
              <a:rPr lang="en-US" altLang="en-US" sz="2177"/>
              <a:t>&gt;Create a New Room&lt;/button&gt;</a:t>
            </a:r>
          </a:p>
        </p:txBody>
      </p:sp>
      <p:sp>
        <p:nvSpPr>
          <p:cNvPr id="38928" name="Text Box 16"/>
          <p:cNvSpPr txBox="1">
            <a:spLocks noChangeArrowheads="1"/>
          </p:cNvSpPr>
          <p:nvPr/>
        </p:nvSpPr>
        <p:spPr bwMode="auto">
          <a:xfrm>
            <a:off x="2145666" y="5075093"/>
            <a:ext cx="8087889" cy="698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 From generative.edb.utexas.edu/webrtc-demos</a:t>
            </a:r>
            <a:r>
              <a:rPr lang="en-US" altLang="en-US" sz="2177">
                <a:solidFill>
                  <a:srgbClr val="0000FF"/>
                </a:solidFill>
              </a:rPr>
              <a:t>/videocall.html</a:t>
            </a:r>
          </a:p>
          <a:p>
            <a:pPr>
              <a:buClrTx/>
              <a:buFontTx/>
              <a:buNone/>
            </a:pPr>
            <a:r>
              <a:rPr lang="en-US" altLang="en-US" sz="2177"/>
              <a:t>// to generative.edb.utexas.edu/webrt-demos</a:t>
            </a:r>
            <a:r>
              <a:rPr lang="en-US" altLang="en-US" sz="2177">
                <a:solidFill>
                  <a:srgbClr val="0000FF"/>
                </a:solidFill>
              </a:rPr>
              <a:t>/videocall.html#foo</a:t>
            </a:r>
          </a:p>
        </p:txBody>
      </p:sp>
    </p:spTree>
    <p:extLst>
      <p:ext uri="{BB962C8B-B14F-4D97-AF65-F5344CB8AC3E}">
        <p14:creationId xmlns:p14="http://schemas.microsoft.com/office/powerpoint/2010/main" val="390433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2145666" y="3940254"/>
            <a:ext cx="7771056" cy="2472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rtc.on('add remote stream', function(stream,socketId) {</a:t>
            </a:r>
          </a:p>
          <a:p>
            <a:pPr>
              <a:buClrTx/>
              <a:buFontTx/>
              <a:buNone/>
            </a:pPr>
            <a:r>
              <a:rPr lang="en-US" altLang="en-US" sz="2177"/>
              <a:t>	console.log('peer ' + socketID + ' joined');</a:t>
            </a:r>
          </a:p>
          <a:p>
            <a:pPr>
              <a:buClrTx/>
              <a:buFontTx/>
              <a:buNone/>
            </a:pPr>
            <a:r>
              <a:rPr lang="en-US" altLang="en-US" sz="2177"/>
              <a:t>	rtc.attachStream(stream,</a:t>
            </a:r>
            <a:r>
              <a:rPr lang="en-US" altLang="en-US" sz="2177">
                <a:solidFill>
                  <a:srgbClr val="008000"/>
                </a:solidFill>
              </a:rPr>
              <a:t>"you"</a:t>
            </a:r>
            <a:r>
              <a:rPr lang="en-US" altLang="en-US" sz="2177"/>
              <a:t>); </a:t>
            </a:r>
            <a:r>
              <a:rPr lang="en-US" altLang="en-US" sz="2177">
                <a:solidFill>
                  <a:srgbClr val="008000"/>
                </a:solidFill>
              </a:rPr>
              <a:t>// &lt;video id="you"&gt;</a:t>
            </a:r>
          </a:p>
          <a:p>
            <a:pPr>
              <a:buClrTx/>
              <a:buFontTx/>
              <a:buNone/>
            </a:pPr>
            <a:r>
              <a:rPr lang="en-US" altLang="en-US" sz="2177"/>
              <a:t>});</a:t>
            </a:r>
          </a:p>
          <a:p>
            <a:pPr>
              <a:buClrTx/>
              <a:buFontTx/>
              <a:buNone/>
            </a:pPr>
            <a:r>
              <a:rPr lang="en-US" altLang="en-US" sz="2177"/>
              <a:t>rtc.on('disconnect stream', function(data) {</a:t>
            </a:r>
          </a:p>
          <a:p>
            <a:pPr>
              <a:buClrTx/>
              <a:buFontTx/>
              <a:buNone/>
            </a:pPr>
            <a:r>
              <a:rPr lang="en-US" altLang="en-US" sz="2177"/>
              <a:t>	console.log('peer ' + data + ' disconnected');</a:t>
            </a:r>
          </a:p>
          <a:p>
            <a:pPr>
              <a:buClrTx/>
              <a:buFontTx/>
              <a:buNone/>
            </a:pPr>
            <a:r>
              <a:rPr lang="en-US" altLang="en-US" sz="2177"/>
              <a:t>});</a:t>
            </a:r>
          </a:p>
          <a:p>
            <a:pPr>
              <a:buClrTx/>
              <a:buFontTx/>
              <a:buNone/>
            </a:pPr>
            <a:endParaRPr lang="en-US" altLang="en-US" sz="2177"/>
          </a:p>
        </p:txBody>
      </p:sp>
      <p:sp>
        <p:nvSpPr>
          <p:cNvPr id="39938" name="Text Box 2"/>
          <p:cNvSpPr txBox="1">
            <a:spLocks noChangeArrowheads="1"/>
          </p:cNvSpPr>
          <p:nvPr/>
        </p:nvSpPr>
        <p:spPr bwMode="auto">
          <a:xfrm>
            <a:off x="2145666" y="829528"/>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Find which room I'm in.</a:t>
            </a:r>
          </a:p>
        </p:txBody>
      </p:sp>
      <p:sp>
        <p:nvSpPr>
          <p:cNvPr id="39939"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39940"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39941" name="Text Box 5"/>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39942"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3"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4"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5"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6"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7" name="Line 11"/>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8"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49"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39950" name="Text Box 14"/>
          <p:cNvSpPr txBox="1">
            <a:spLocks noChangeArrowheads="1"/>
          </p:cNvSpPr>
          <p:nvPr/>
        </p:nvSpPr>
        <p:spPr bwMode="auto">
          <a:xfrm>
            <a:off x="2145666" y="1451674"/>
            <a:ext cx="7465744"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room = window.location.hash.slice(1); </a:t>
            </a:r>
            <a:r>
              <a:rPr lang="en-US" altLang="en-US" sz="2177">
                <a:solidFill>
                  <a:srgbClr val="0000FF"/>
                </a:solidFill>
              </a:rPr>
              <a:t>// 'foo'</a:t>
            </a:r>
          </a:p>
        </p:txBody>
      </p:sp>
      <p:sp>
        <p:nvSpPr>
          <p:cNvPr id="39951" name="Text Box 15"/>
          <p:cNvSpPr txBox="1">
            <a:spLocks noChangeArrowheads="1"/>
          </p:cNvSpPr>
          <p:nvPr/>
        </p:nvSpPr>
        <p:spPr bwMode="auto">
          <a:xfrm>
            <a:off x="2145666" y="2073818"/>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Connect to that room.</a:t>
            </a:r>
          </a:p>
        </p:txBody>
      </p:sp>
      <p:sp>
        <p:nvSpPr>
          <p:cNvPr id="39952" name="Text Box 16"/>
          <p:cNvSpPr txBox="1">
            <a:spLocks noChangeArrowheads="1"/>
          </p:cNvSpPr>
          <p:nvPr/>
        </p:nvSpPr>
        <p:spPr bwMode="auto">
          <a:xfrm>
            <a:off x="2145666" y="2642679"/>
            <a:ext cx="7673126" cy="4910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rtc.connect("ws://generative.edb.utexas.edu:60020",room);</a:t>
            </a:r>
          </a:p>
        </p:txBody>
      </p:sp>
      <p:sp>
        <p:nvSpPr>
          <p:cNvPr id="39953" name="Text Box 17"/>
          <p:cNvSpPr txBox="1">
            <a:spLocks noChangeArrowheads="1"/>
          </p:cNvSpPr>
          <p:nvPr/>
        </p:nvSpPr>
        <p:spPr bwMode="auto">
          <a:xfrm>
            <a:off x="2145666" y="3318109"/>
            <a:ext cx="7880507"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Listen for a peer.</a:t>
            </a:r>
          </a:p>
        </p:txBody>
      </p:sp>
    </p:spTree>
    <p:extLst>
      <p:ext uri="{BB962C8B-B14F-4D97-AF65-F5344CB8AC3E}">
        <p14:creationId xmlns:p14="http://schemas.microsoft.com/office/powerpoint/2010/main" val="34542712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2145666" y="1659055"/>
            <a:ext cx="7880507" cy="4748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var app = require(</a:t>
            </a:r>
            <a:r>
              <a:rPr lang="en-US" altLang="en-US" sz="2177">
                <a:solidFill>
                  <a:srgbClr val="0000FF"/>
                </a:solidFill>
              </a:rPr>
              <a:t>'express'</a:t>
            </a:r>
            <a:r>
              <a:rPr lang="en-US" altLang="en-US" sz="2177"/>
              <a:t>).createServer();</a:t>
            </a:r>
          </a:p>
          <a:p>
            <a:pPr>
              <a:buClrTx/>
              <a:buFontTx/>
              <a:buNone/>
            </a:pPr>
            <a:endParaRPr lang="en-US" altLang="en-US" sz="2177">
              <a:solidFill>
                <a:srgbClr val="0000FF"/>
              </a:solidFill>
            </a:endParaRPr>
          </a:p>
          <a:p>
            <a:pPr>
              <a:buClrTx/>
              <a:buFontTx/>
              <a:buNone/>
            </a:pPr>
            <a:r>
              <a:rPr lang="en-US" altLang="en-US" sz="2177"/>
              <a:t>app.listen(</a:t>
            </a:r>
            <a:r>
              <a:rPr lang="en-US" altLang="en-US" sz="2177">
                <a:solidFill>
                  <a:srgbClr val="008000"/>
                </a:solidFill>
              </a:rPr>
              <a:t>60020</a:t>
            </a:r>
            <a:r>
              <a:rPr lang="en-US" altLang="en-US" sz="2177"/>
              <a:t>); </a:t>
            </a:r>
            <a:r>
              <a:rPr lang="en-US" altLang="en-US" sz="2177">
                <a:solidFill>
                  <a:srgbClr val="008000"/>
                </a:solidFill>
              </a:rPr>
              <a:t>// port 60020, just because</a:t>
            </a:r>
          </a:p>
          <a:p>
            <a:pPr>
              <a:buClrTx/>
              <a:buFontTx/>
              <a:buNone/>
            </a:pPr>
            <a:endParaRPr lang="en-US" altLang="en-US" sz="2177"/>
          </a:p>
          <a:p>
            <a:pPr>
              <a:buClrTx/>
              <a:buFontTx/>
              <a:buNone/>
            </a:pPr>
            <a:r>
              <a:rPr lang="en-US" altLang="en-US" sz="2177"/>
              <a:t>var webRTC = require(</a:t>
            </a:r>
            <a:r>
              <a:rPr lang="en-US" altLang="en-US" sz="2177">
                <a:solidFill>
                  <a:srgbClr val="FF00FF"/>
                </a:solidFill>
              </a:rPr>
              <a:t>'webrtc.io'</a:t>
            </a:r>
            <a:r>
              <a:rPr lang="en-US" altLang="en-US" sz="2177"/>
              <a:t>).listen(app);</a:t>
            </a:r>
          </a:p>
          <a:p>
            <a:pPr>
              <a:buClrTx/>
              <a:buFontTx/>
              <a:buNone/>
            </a:pPr>
            <a:r>
              <a:rPr lang="en-US" altLang="en-US" sz="2177">
                <a:solidFill>
                  <a:srgbClr val="C5000B"/>
                </a:solidFill>
              </a:rPr>
              <a:t>// from </a:t>
            </a:r>
          </a:p>
          <a:p>
            <a:pPr>
              <a:buClrTx/>
              <a:buFontTx/>
              <a:buNone/>
            </a:pPr>
            <a:endParaRPr lang="en-US" altLang="en-US" sz="2177">
              <a:solidFill>
                <a:srgbClr val="C5000B"/>
              </a:solidFill>
            </a:endParaRPr>
          </a:p>
        </p:txBody>
      </p:sp>
      <p:sp>
        <p:nvSpPr>
          <p:cNvPr id="40962" name="Text Box 2"/>
          <p:cNvSpPr txBox="1">
            <a:spLocks noChangeArrowheads="1"/>
          </p:cNvSpPr>
          <p:nvPr/>
        </p:nvSpPr>
        <p:spPr bwMode="auto">
          <a:xfrm>
            <a:off x="2145666" y="1036909"/>
            <a:ext cx="7673126"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Run my Node.js server.</a:t>
            </a:r>
          </a:p>
        </p:txBody>
      </p:sp>
      <p:sp>
        <p:nvSpPr>
          <p:cNvPr id="40963"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0964"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0965" name="Text Box 5"/>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0966"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67"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68"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69"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70"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71" name="Line 11"/>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72"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0973"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1196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2353047" y="1659055"/>
            <a:ext cx="7673126" cy="3732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webRTC.rtc.on('connect', function(rtc) { </a:t>
            </a:r>
          </a:p>
          <a:p>
            <a:pPr>
              <a:buClrTx/>
              <a:buFontTx/>
              <a:buNone/>
            </a:pPr>
            <a:r>
              <a:rPr lang="en-US" altLang="en-US" sz="2177"/>
              <a:t>	console.log('user connected');</a:t>
            </a:r>
          </a:p>
          <a:p>
            <a:pPr>
              <a:buClrTx/>
              <a:buFontTx/>
              <a:buNone/>
            </a:pPr>
            <a:r>
              <a:rPr lang="en-US" altLang="en-US" sz="2177"/>
              <a:t>});</a:t>
            </a:r>
          </a:p>
          <a:p>
            <a:pPr>
              <a:buClrTx/>
              <a:buFontTx/>
              <a:buNone/>
            </a:pPr>
            <a:endParaRPr lang="en-US" altLang="en-US" sz="2177"/>
          </a:p>
          <a:p>
            <a:pPr>
              <a:buClrTx/>
              <a:buFontTx/>
              <a:buNone/>
            </a:pPr>
            <a:r>
              <a:rPr lang="en-US" altLang="en-US" sz="2177"/>
              <a:t>webRTC.rtc.on('send answer', function(rtc) { </a:t>
            </a:r>
          </a:p>
          <a:p>
            <a:pPr>
              <a:buClrTx/>
              <a:buFontTx/>
              <a:buNone/>
            </a:pPr>
            <a:r>
              <a:rPr lang="en-US" altLang="en-US" sz="2177"/>
              <a:t>	console.log('answer sent');</a:t>
            </a:r>
          </a:p>
          <a:p>
            <a:pPr>
              <a:buClrTx/>
              <a:buFontTx/>
              <a:buNone/>
            </a:pPr>
            <a:r>
              <a:rPr lang="en-US" altLang="en-US" sz="2177"/>
              <a:t>});</a:t>
            </a:r>
          </a:p>
          <a:p>
            <a:pPr>
              <a:buClrTx/>
              <a:buFontTx/>
              <a:buNone/>
            </a:pPr>
            <a:endParaRPr lang="en-US" altLang="en-US" sz="2177"/>
          </a:p>
          <a:p>
            <a:pPr>
              <a:buClrTx/>
              <a:buFontTx/>
              <a:buNone/>
            </a:pPr>
            <a:r>
              <a:rPr lang="en-US" altLang="en-US" sz="2177"/>
              <a:t>webRTC.rtc.on('disconnect', function(rtc) { </a:t>
            </a:r>
          </a:p>
          <a:p>
            <a:pPr>
              <a:buClrTx/>
              <a:buFontTx/>
              <a:buNone/>
            </a:pPr>
            <a:r>
              <a:rPr lang="en-US" altLang="en-US" sz="2177"/>
              <a:t>	console.log('user disconnected');</a:t>
            </a:r>
          </a:p>
          <a:p>
            <a:pPr>
              <a:buClrTx/>
              <a:buFontTx/>
              <a:buNone/>
            </a:pPr>
            <a:r>
              <a:rPr lang="en-US" altLang="en-US" sz="2177"/>
              <a:t>});</a:t>
            </a:r>
          </a:p>
          <a:p>
            <a:pPr>
              <a:buClrTx/>
              <a:buFontTx/>
              <a:buNone/>
            </a:pPr>
            <a:endParaRPr lang="en-US" altLang="en-US" sz="2177"/>
          </a:p>
        </p:txBody>
      </p:sp>
      <p:sp>
        <p:nvSpPr>
          <p:cNvPr id="41986" name="Text Box 2"/>
          <p:cNvSpPr txBox="1">
            <a:spLocks noChangeArrowheads="1"/>
          </p:cNvSpPr>
          <p:nvPr/>
        </p:nvSpPr>
        <p:spPr bwMode="auto">
          <a:xfrm>
            <a:off x="2145666" y="1036909"/>
            <a:ext cx="7673126"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spcBef>
                <a:spcPts val="1089"/>
              </a:spcBef>
              <a:spcAft>
                <a:spcPts val="907"/>
              </a:spcAft>
            </a:pPr>
            <a:r>
              <a:rPr lang="en-US" altLang="en-US" sz="2903"/>
              <a:t>Listen to events on the Node.js server.</a:t>
            </a:r>
          </a:p>
        </p:txBody>
      </p:sp>
      <p:sp>
        <p:nvSpPr>
          <p:cNvPr id="41987"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1988"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1989" name="Text Box 5"/>
          <p:cNvSpPr txBox="1">
            <a:spLocks noChangeArrowheads="1"/>
          </p:cNvSpPr>
          <p:nvPr/>
        </p:nvSpPr>
        <p:spPr bwMode="auto">
          <a:xfrm>
            <a:off x="7926433" y="207383"/>
            <a:ext cx="2099740"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1990"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1"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2"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3"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4"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5" name="Line 11"/>
          <p:cNvSpPr>
            <a:spLocks noChangeShapeType="1"/>
          </p:cNvSpPr>
          <p:nvPr/>
        </p:nvSpPr>
        <p:spPr bwMode="auto">
          <a:xfrm>
            <a:off x="7537592"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6"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1997"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36058402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2145666" y="829528"/>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Send plain data with my Nurse Line App!</a:t>
            </a:r>
          </a:p>
        </p:txBody>
      </p:sp>
      <p:sp>
        <p:nvSpPr>
          <p:cNvPr id="43011"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3012"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3013" name="Text Box 5"/>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3014"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15"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16"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17"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18"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19" name="Line 11"/>
          <p:cNvSpPr>
            <a:spLocks noChangeShapeType="1"/>
          </p:cNvSpPr>
          <p:nvPr/>
        </p:nvSpPr>
        <p:spPr bwMode="auto">
          <a:xfrm>
            <a:off x="4841629"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20"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3021"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pic>
        <p:nvPicPr>
          <p:cNvPr id="4302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172" y="2073819"/>
            <a:ext cx="4434226" cy="351252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23" name="Oval 15"/>
          <p:cNvSpPr>
            <a:spLocks noChangeArrowheads="1"/>
          </p:cNvSpPr>
          <p:nvPr/>
        </p:nvSpPr>
        <p:spPr bwMode="auto">
          <a:xfrm>
            <a:off x="6991775" y="2695963"/>
            <a:ext cx="1036909" cy="414764"/>
          </a:xfrm>
          <a:prstGeom prst="ellipse">
            <a:avLst/>
          </a:prstGeom>
          <a:noFill/>
          <a:ln w="36720">
            <a:solidFill>
              <a:srgbClr val="FF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43024" name="Oval 16"/>
          <p:cNvSpPr>
            <a:spLocks noChangeArrowheads="1"/>
          </p:cNvSpPr>
          <p:nvPr/>
        </p:nvSpPr>
        <p:spPr bwMode="auto">
          <a:xfrm>
            <a:off x="4186360" y="2695963"/>
            <a:ext cx="1036909" cy="414764"/>
          </a:xfrm>
          <a:prstGeom prst="ellipse">
            <a:avLst/>
          </a:prstGeom>
          <a:noFill/>
          <a:ln w="36720">
            <a:solidFill>
              <a:srgbClr val="FF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43025" name="Text Box 17"/>
          <p:cNvSpPr txBox="1">
            <a:spLocks noChangeArrowheads="1"/>
          </p:cNvSpPr>
          <p:nvPr/>
        </p:nvSpPr>
        <p:spPr bwMode="auto">
          <a:xfrm>
            <a:off x="2145666" y="1451674"/>
            <a:ext cx="7880507"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177"/>
              <a:t>I used socket.io for</a:t>
            </a:r>
            <a:r>
              <a:rPr lang="en-US" altLang="en-US" sz="2177">
                <a:solidFill>
                  <a:srgbClr val="FF00FF"/>
                </a:solidFill>
              </a:rPr>
              <a:t> Websockets</a:t>
            </a:r>
            <a:r>
              <a:rPr lang="en-US" altLang="en-US" sz="2177"/>
              <a:t>.</a:t>
            </a:r>
          </a:p>
        </p:txBody>
      </p:sp>
    </p:spTree>
    <p:extLst>
      <p:ext uri="{BB962C8B-B14F-4D97-AF65-F5344CB8AC3E}">
        <p14:creationId xmlns:p14="http://schemas.microsoft.com/office/powerpoint/2010/main" val="9459214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2147106" y="917377"/>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DataChannels are coming soon!</a:t>
            </a:r>
          </a:p>
        </p:txBody>
      </p:sp>
      <p:sp>
        <p:nvSpPr>
          <p:cNvPr id="44034" name="Text Box 2"/>
          <p:cNvSpPr txBox="1">
            <a:spLocks noChangeArrowheads="1"/>
          </p:cNvSpPr>
          <p:nvPr/>
        </p:nvSpPr>
        <p:spPr bwMode="auto">
          <a:xfrm>
            <a:off x="2767811" y="1997491"/>
            <a:ext cx="7050980" cy="3109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Can replace websockets connection for sending data.</a:t>
            </a:r>
          </a:p>
          <a:p>
            <a:pPr>
              <a:buClrTx/>
              <a:buFontTx/>
              <a:buNone/>
            </a:pPr>
            <a:endParaRPr lang="en-US" altLang="en-US" sz="2177"/>
          </a:p>
          <a:p>
            <a:pPr>
              <a:buClrTx/>
              <a:buFontTx/>
              <a:buNone/>
            </a:pPr>
            <a:endParaRPr lang="en-US" altLang="en-US" sz="2177"/>
          </a:p>
          <a:p>
            <a:pPr>
              <a:buClrTx/>
              <a:buFontTx/>
              <a:buNone/>
            </a:pPr>
            <a:r>
              <a:rPr lang="en-US" altLang="en-US" sz="2177"/>
              <a:t>It will have:</a:t>
            </a:r>
          </a:p>
          <a:p>
            <a:pPr>
              <a:buClrTx/>
              <a:buFontTx/>
              <a:buNone/>
            </a:pPr>
            <a:r>
              <a:rPr lang="en-US" altLang="en-US" sz="2177"/>
              <a:t>	</a:t>
            </a:r>
            <a:r>
              <a:rPr lang="en-US" altLang="en-US" sz="2359">
                <a:cs typeface="Arial" panose="020B0604020202020204" pitchFamily="34" charset="0"/>
              </a:rPr>
              <a:t>● </a:t>
            </a:r>
            <a:r>
              <a:rPr lang="en-US" altLang="en-US" sz="2177"/>
              <a:t>Peer-to-peer exchange of data</a:t>
            </a:r>
          </a:p>
          <a:p>
            <a:pPr>
              <a:buClrTx/>
              <a:buFontTx/>
              <a:buNone/>
            </a:pPr>
            <a:r>
              <a:rPr lang="en-US" altLang="en-US" sz="2177"/>
              <a:t>	</a:t>
            </a:r>
            <a:r>
              <a:rPr lang="en-US" altLang="en-US" sz="2359">
                <a:cs typeface="Arial" panose="020B0604020202020204" pitchFamily="34" charset="0"/>
              </a:rPr>
              <a:t>● </a:t>
            </a:r>
            <a:r>
              <a:rPr lang="en-US" altLang="en-US" sz="2177"/>
              <a:t>Low latency</a:t>
            </a:r>
          </a:p>
          <a:p>
            <a:pPr>
              <a:buClrTx/>
              <a:buFontTx/>
              <a:buNone/>
            </a:pPr>
            <a:r>
              <a:rPr lang="en-US" altLang="en-US" sz="2177"/>
              <a:t>	</a:t>
            </a:r>
            <a:r>
              <a:rPr lang="en-US" altLang="en-US" sz="2359">
                <a:cs typeface="Arial" panose="020B0604020202020204" pitchFamily="34" charset="0"/>
              </a:rPr>
              <a:t>● </a:t>
            </a:r>
            <a:r>
              <a:rPr lang="en-US" altLang="en-US" sz="2177"/>
              <a:t>High message rate/throughput</a:t>
            </a:r>
          </a:p>
          <a:p>
            <a:pPr>
              <a:buClrTx/>
              <a:buFontTx/>
              <a:buNone/>
            </a:pPr>
            <a:r>
              <a:rPr lang="en-US" altLang="en-US" sz="2177"/>
              <a:t>	</a:t>
            </a:r>
            <a:r>
              <a:rPr lang="en-US" altLang="en-US" sz="2359">
                <a:cs typeface="Arial" panose="020B0604020202020204" pitchFamily="34" charset="0"/>
              </a:rPr>
              <a:t>● </a:t>
            </a:r>
            <a:r>
              <a:rPr lang="en-US" altLang="en-US" sz="2177"/>
              <a:t>Optional unreliable semantics</a:t>
            </a:r>
          </a:p>
        </p:txBody>
      </p:sp>
      <p:sp>
        <p:nvSpPr>
          <p:cNvPr id="44036" name="Text Box 4"/>
          <p:cNvSpPr txBox="1">
            <a:spLocks noChangeArrowheads="1"/>
          </p:cNvSpPr>
          <p:nvPr/>
        </p:nvSpPr>
        <p:spPr bwMode="auto">
          <a:xfrm>
            <a:off x="2353048" y="207383"/>
            <a:ext cx="2281199"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4037" name="Text Box 5"/>
          <p:cNvSpPr txBox="1">
            <a:spLocks noChangeArrowheads="1"/>
          </p:cNvSpPr>
          <p:nvPr/>
        </p:nvSpPr>
        <p:spPr bwMode="auto">
          <a:xfrm>
            <a:off x="5043250" y="20882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4038" name="Text Box 6"/>
          <p:cNvSpPr txBox="1">
            <a:spLocks noChangeArrowheads="1"/>
          </p:cNvSpPr>
          <p:nvPr/>
        </p:nvSpPr>
        <p:spPr bwMode="auto">
          <a:xfrm>
            <a:off x="7926433" y="20882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4039"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0"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1"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2"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3"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4" name="Line 12"/>
          <p:cNvSpPr>
            <a:spLocks noChangeShapeType="1"/>
          </p:cNvSpPr>
          <p:nvPr/>
        </p:nvSpPr>
        <p:spPr bwMode="auto">
          <a:xfrm>
            <a:off x="4841629"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5"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4046" name="Line 14"/>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39731255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RTC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23" y="133350"/>
            <a:ext cx="10809027"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231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2147106" y="786323"/>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Mesh</a:t>
            </a: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811" y="1309098"/>
            <a:ext cx="6636217" cy="45623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59"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5060" name="Text Box 4"/>
          <p:cNvSpPr txBox="1">
            <a:spLocks noChangeArrowheads="1"/>
          </p:cNvSpPr>
          <p:nvPr/>
        </p:nvSpPr>
        <p:spPr bwMode="auto">
          <a:xfrm>
            <a:off x="5049011" y="207383"/>
            <a:ext cx="2488581"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5061" name="Text Box 5"/>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5062"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3"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4"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5"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6"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7" name="Line 11"/>
          <p:cNvSpPr>
            <a:spLocks noChangeShapeType="1"/>
          </p:cNvSpPr>
          <p:nvPr/>
        </p:nvSpPr>
        <p:spPr bwMode="auto">
          <a:xfrm>
            <a:off x="4841629"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8"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5069"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28190326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2147106" y="786323"/>
            <a:ext cx="8087889" cy="622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lgn="ctr">
              <a:buClrTx/>
              <a:buFontTx/>
              <a:buNone/>
            </a:pPr>
            <a:r>
              <a:rPr lang="en-US" altLang="en-US" sz="2903"/>
              <a:t>Tree</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716" y="1451673"/>
            <a:ext cx="6790312" cy="43550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3" name="Text Box 3"/>
          <p:cNvSpPr txBox="1">
            <a:spLocks noChangeArrowheads="1"/>
          </p:cNvSpPr>
          <p:nvPr/>
        </p:nvSpPr>
        <p:spPr bwMode="auto">
          <a:xfrm>
            <a:off x="2353047" y="207383"/>
            <a:ext cx="207381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6084" name="Text Box 4"/>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6085" name="Text Box 5"/>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6086" name="Line 6"/>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87" name="Line 7"/>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88" name="Line 8"/>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89" name="Line 9"/>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90" name="Line 10"/>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91" name="Line 11"/>
          <p:cNvSpPr>
            <a:spLocks noChangeShapeType="1"/>
          </p:cNvSpPr>
          <p:nvPr/>
        </p:nvSpPr>
        <p:spPr bwMode="auto">
          <a:xfrm>
            <a:off x="4841629"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92" name="Line 12"/>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6093" name="Line 13"/>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18616396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2147106" y="754640"/>
            <a:ext cx="7879067" cy="6970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6297"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903"/>
              <a:t>Comparing WebSockets and DataChannels!</a:t>
            </a:r>
          </a:p>
        </p:txBody>
      </p:sp>
      <p:sp>
        <p:nvSpPr>
          <p:cNvPr id="47106" name="Text Box 2"/>
          <p:cNvSpPr txBox="1">
            <a:spLocks noChangeArrowheads="1"/>
          </p:cNvSpPr>
          <p:nvPr/>
        </p:nvSpPr>
        <p:spPr bwMode="auto">
          <a:xfrm>
            <a:off x="2482661" y="207383"/>
            <a:ext cx="2358968"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MediaStreams</a:t>
            </a:r>
          </a:p>
        </p:txBody>
      </p:sp>
      <p:sp>
        <p:nvSpPr>
          <p:cNvPr id="47107" name="Text Box 3"/>
          <p:cNvSpPr txBox="1">
            <a:spLocks noChangeArrowheads="1"/>
          </p:cNvSpPr>
          <p:nvPr/>
        </p:nvSpPr>
        <p:spPr bwMode="auto">
          <a:xfrm>
            <a:off x="5043250" y="207383"/>
            <a:ext cx="249434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PeerConnection</a:t>
            </a:r>
          </a:p>
        </p:txBody>
      </p:sp>
      <p:sp>
        <p:nvSpPr>
          <p:cNvPr id="47108" name="Text Box 4"/>
          <p:cNvSpPr txBox="1">
            <a:spLocks noChangeArrowheads="1"/>
          </p:cNvSpPr>
          <p:nvPr/>
        </p:nvSpPr>
        <p:spPr bwMode="auto">
          <a:xfrm>
            <a:off x="7926433" y="207383"/>
            <a:ext cx="2307122" cy="390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a:t>DataChannels</a:t>
            </a:r>
          </a:p>
        </p:txBody>
      </p:sp>
      <p:sp>
        <p:nvSpPr>
          <p:cNvPr id="47109" name="Text Box 5"/>
          <p:cNvSpPr txBox="1">
            <a:spLocks noChangeArrowheads="1"/>
          </p:cNvSpPr>
          <p:nvPr/>
        </p:nvSpPr>
        <p:spPr bwMode="auto">
          <a:xfrm>
            <a:off x="2145666" y="1670576"/>
            <a:ext cx="3897049" cy="3058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u="sng"/>
              <a:t>WebSockets</a:t>
            </a:r>
          </a:p>
          <a:p>
            <a:pPr>
              <a:buClrTx/>
              <a:buFontTx/>
              <a:buNone/>
            </a:pPr>
            <a:r>
              <a:rPr lang="en-US" altLang="en-US" sz="2177"/>
              <a:t>Share events with server.</a:t>
            </a:r>
          </a:p>
          <a:p>
            <a:pPr>
              <a:buClrTx/>
              <a:buFontTx/>
              <a:buNone/>
            </a:pPr>
            <a:endParaRPr lang="en-US" altLang="en-US" sz="2177"/>
          </a:p>
          <a:p>
            <a:pPr>
              <a:buClrTx/>
              <a:buFontTx/>
              <a:buNone/>
            </a:pPr>
            <a:r>
              <a:rPr lang="en-US" altLang="en-US" sz="2177"/>
              <a:t>Broadcast to rooms.	</a:t>
            </a:r>
          </a:p>
          <a:p>
            <a:pPr>
              <a:buClrTx/>
              <a:buFontTx/>
              <a:buNone/>
            </a:pPr>
            <a:r>
              <a:rPr lang="en-US" altLang="en-US" sz="2177"/>
              <a:t>Save client-specific data.</a:t>
            </a:r>
          </a:p>
          <a:p>
            <a:pPr>
              <a:buClrTx/>
              <a:buFontTx/>
              <a:buNone/>
            </a:pPr>
            <a:r>
              <a:rPr lang="en-US" altLang="en-US" sz="2177"/>
              <a:t>Send volatile messages.	</a:t>
            </a:r>
          </a:p>
          <a:p>
            <a:pPr>
              <a:buClrTx/>
              <a:buFontTx/>
              <a:buNone/>
            </a:pPr>
            <a:r>
              <a:rPr lang="en-US" altLang="en-US" sz="2177"/>
              <a:t>Most current browsers.</a:t>
            </a:r>
          </a:p>
          <a:p>
            <a:pPr>
              <a:buClrTx/>
              <a:buFontTx/>
              <a:buNone/>
            </a:pPr>
            <a:r>
              <a:rPr lang="en-US" altLang="en-US" sz="2177"/>
              <a:t>Firewall issues.	</a:t>
            </a:r>
          </a:p>
          <a:p>
            <a:pPr>
              <a:buClrTx/>
              <a:buFontTx/>
              <a:buNone/>
            </a:pPr>
            <a:r>
              <a:rPr lang="en-US" altLang="en-US" sz="2177"/>
              <a:t>Can run locally.</a:t>
            </a:r>
          </a:p>
        </p:txBody>
      </p:sp>
      <p:sp>
        <p:nvSpPr>
          <p:cNvPr id="47110" name="Text Box 6"/>
          <p:cNvSpPr txBox="1">
            <a:spLocks noChangeArrowheads="1"/>
          </p:cNvSpPr>
          <p:nvPr/>
        </p:nvSpPr>
        <p:spPr bwMode="auto">
          <a:xfrm>
            <a:off x="5735963" y="1659055"/>
            <a:ext cx="4704974" cy="3037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60092" rIns="81646" bIns="40823"/>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Arial Unicode MS" panose="020B0604020202020204" pitchFamily="34" charset="-128"/>
              </a:defRPr>
            </a:lvl9pPr>
          </a:lstStyle>
          <a:p>
            <a:pPr>
              <a:buClrTx/>
              <a:buFontTx/>
              <a:buNone/>
            </a:pPr>
            <a:r>
              <a:rPr lang="en-US" altLang="en-US" sz="2177" u="sng"/>
              <a:t>WebRTC</a:t>
            </a:r>
          </a:p>
          <a:p>
            <a:pPr>
              <a:buClrTx/>
              <a:buFontTx/>
              <a:buNone/>
            </a:pPr>
            <a:r>
              <a:rPr lang="en-US" altLang="en-US" sz="2177"/>
              <a:t>Share session info with server.</a:t>
            </a:r>
          </a:p>
          <a:p>
            <a:pPr>
              <a:buClrTx/>
              <a:buFontTx/>
              <a:buNone/>
            </a:pPr>
            <a:r>
              <a:rPr lang="en-US" altLang="en-US" sz="2177"/>
              <a:t>Share audio/video data with peer.</a:t>
            </a:r>
          </a:p>
          <a:p>
            <a:pPr>
              <a:buClrTx/>
              <a:buFontTx/>
              <a:buNone/>
            </a:pPr>
            <a:r>
              <a:rPr lang="en-US" altLang="en-US" sz="2177"/>
              <a:t>Broadcast to rooms.</a:t>
            </a:r>
          </a:p>
          <a:p>
            <a:pPr>
              <a:buClrTx/>
              <a:buFontTx/>
              <a:buNone/>
            </a:pPr>
            <a:r>
              <a:rPr lang="en-US" altLang="en-US" sz="2177"/>
              <a:t>Sure.</a:t>
            </a:r>
          </a:p>
          <a:p>
            <a:pPr>
              <a:buClrTx/>
              <a:buFontTx/>
              <a:buNone/>
            </a:pPr>
            <a:r>
              <a:rPr lang="en-US" altLang="en-US" sz="2177"/>
              <a:t>Send volatile messages.</a:t>
            </a:r>
          </a:p>
          <a:p>
            <a:pPr>
              <a:buClrTx/>
              <a:buFontTx/>
              <a:buNone/>
            </a:pPr>
            <a:r>
              <a:rPr lang="en-US" altLang="en-US" sz="2177"/>
              <a:t>Chrome, for now.</a:t>
            </a:r>
          </a:p>
          <a:p>
            <a:pPr>
              <a:buClrTx/>
              <a:buFontTx/>
              <a:buNone/>
            </a:pPr>
            <a:r>
              <a:rPr lang="en-US" altLang="en-US" sz="2177"/>
              <a:t>?</a:t>
            </a:r>
          </a:p>
          <a:p>
            <a:pPr>
              <a:buClrTx/>
              <a:buFontTx/>
              <a:buNone/>
            </a:pPr>
            <a:r>
              <a:rPr lang="en-US" altLang="en-US" sz="2177"/>
              <a:t>Can run locally.</a:t>
            </a:r>
          </a:p>
        </p:txBody>
      </p:sp>
      <p:sp>
        <p:nvSpPr>
          <p:cNvPr id="47111" name="Line 7"/>
          <p:cNvSpPr>
            <a:spLocks noChangeShapeType="1"/>
          </p:cNvSpPr>
          <p:nvPr/>
        </p:nvSpPr>
        <p:spPr bwMode="auto">
          <a:xfrm>
            <a:off x="1938284" y="207382"/>
            <a:ext cx="1441" cy="601407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2" name="Line 8"/>
          <p:cNvSpPr>
            <a:spLocks noChangeShapeType="1"/>
          </p:cNvSpPr>
          <p:nvPr/>
        </p:nvSpPr>
        <p:spPr bwMode="auto">
          <a:xfrm>
            <a:off x="1938284" y="6221453"/>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3" name="Line 9"/>
          <p:cNvSpPr>
            <a:spLocks noChangeShapeType="1"/>
          </p:cNvSpPr>
          <p:nvPr/>
        </p:nvSpPr>
        <p:spPr bwMode="auto">
          <a:xfrm flipV="1">
            <a:off x="10233555" y="203063"/>
            <a:ext cx="1441" cy="6022712"/>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4" name="Line 10"/>
          <p:cNvSpPr>
            <a:spLocks noChangeShapeType="1"/>
          </p:cNvSpPr>
          <p:nvPr/>
        </p:nvSpPr>
        <p:spPr bwMode="auto">
          <a:xfrm>
            <a:off x="1938284" y="207382"/>
            <a:ext cx="8295271"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5" name="Line 11"/>
          <p:cNvSpPr>
            <a:spLocks noChangeShapeType="1"/>
          </p:cNvSpPr>
          <p:nvPr/>
        </p:nvSpPr>
        <p:spPr bwMode="auto">
          <a:xfrm flipV="1">
            <a:off x="4841629"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6" name="Line 12"/>
          <p:cNvSpPr>
            <a:spLocks noChangeShapeType="1"/>
          </p:cNvSpPr>
          <p:nvPr/>
        </p:nvSpPr>
        <p:spPr bwMode="auto">
          <a:xfrm>
            <a:off x="4841629" y="622146"/>
            <a:ext cx="2695963"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7" name="Line 13"/>
          <p:cNvSpPr>
            <a:spLocks noChangeShapeType="1"/>
          </p:cNvSpPr>
          <p:nvPr/>
        </p:nvSpPr>
        <p:spPr bwMode="auto">
          <a:xfrm flipV="1">
            <a:off x="7537592" y="203063"/>
            <a:ext cx="1441" cy="423404"/>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
        <p:nvSpPr>
          <p:cNvPr id="47118" name="Line 14"/>
          <p:cNvSpPr>
            <a:spLocks noChangeShapeType="1"/>
          </p:cNvSpPr>
          <p:nvPr/>
        </p:nvSpPr>
        <p:spPr bwMode="auto">
          <a:xfrm flipH="1">
            <a:off x="1933964" y="622146"/>
            <a:ext cx="2911986" cy="1441"/>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633"/>
          </a:p>
        </p:txBody>
      </p:sp>
    </p:spTree>
    <p:extLst>
      <p:ext uri="{BB962C8B-B14F-4D97-AF65-F5344CB8AC3E}">
        <p14:creationId xmlns:p14="http://schemas.microsoft.com/office/powerpoint/2010/main" val="1291687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gure 2. WebRTC Protocol 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577" y="858623"/>
            <a:ext cx="10410864" cy="56786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34520" y="273848"/>
            <a:ext cx="4044697" cy="584775"/>
          </a:xfrm>
          <a:prstGeom prst="rect">
            <a:avLst/>
          </a:prstGeom>
          <a:noFill/>
        </p:spPr>
        <p:txBody>
          <a:bodyPr wrap="none" rtlCol="0">
            <a:spAutoFit/>
          </a:bodyPr>
          <a:lstStyle/>
          <a:p>
            <a:r>
              <a:rPr lang="en-IN" sz="3200" dirty="0" err="1" smtClean="0"/>
              <a:t>WebRTC</a:t>
            </a:r>
            <a:r>
              <a:rPr lang="en-IN" sz="3200" dirty="0" smtClean="0"/>
              <a:t> Protocol Stack</a:t>
            </a:r>
            <a:endParaRPr lang="en-IN" sz="3200" dirty="0"/>
          </a:p>
        </p:txBody>
      </p:sp>
    </p:spTree>
    <p:extLst>
      <p:ext uri="{BB962C8B-B14F-4D97-AF65-F5344CB8AC3E}">
        <p14:creationId xmlns:p14="http://schemas.microsoft.com/office/powerpoint/2010/main" val="32026044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1. A simple WebRTC Call Top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241" y="758610"/>
            <a:ext cx="6845726" cy="561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91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Signalling</a:t>
            </a:r>
            <a:endParaRPr lang="en-IN" dirty="0"/>
          </a:p>
        </p:txBody>
      </p:sp>
      <p:sp>
        <p:nvSpPr>
          <p:cNvPr id="3" name="Content Placeholder 2"/>
          <p:cNvSpPr>
            <a:spLocks noGrp="1"/>
          </p:cNvSpPr>
          <p:nvPr>
            <p:ph idx="1"/>
          </p:nvPr>
        </p:nvSpPr>
        <p:spPr/>
        <p:txBody>
          <a:bodyPr>
            <a:normAutofit lnSpcReduction="10000"/>
          </a:bodyPr>
          <a:lstStyle/>
          <a:p>
            <a:r>
              <a:rPr lang="en-IN" dirty="0" err="1"/>
              <a:t>Signaling</a:t>
            </a:r>
            <a:r>
              <a:rPr lang="en-IN" dirty="0"/>
              <a:t> is the process of coordinating communication. In order for a </a:t>
            </a:r>
            <a:r>
              <a:rPr lang="en-IN" dirty="0" err="1"/>
              <a:t>WebRTC</a:t>
            </a:r>
            <a:r>
              <a:rPr lang="en-IN" dirty="0"/>
              <a:t> application to set up a 'call', its clients need to exchange information:</a:t>
            </a:r>
          </a:p>
          <a:p>
            <a:r>
              <a:rPr lang="en-IN" dirty="0"/>
              <a:t>Session control messages used to open or close communication.</a:t>
            </a:r>
          </a:p>
          <a:p>
            <a:r>
              <a:rPr lang="en-IN" dirty="0"/>
              <a:t>Error messages.</a:t>
            </a:r>
          </a:p>
          <a:p>
            <a:r>
              <a:rPr lang="en-IN" dirty="0"/>
              <a:t>Media metadata such as codecs and codec settings, bandwidth and media types.</a:t>
            </a:r>
          </a:p>
          <a:p>
            <a:r>
              <a:rPr lang="en-IN" dirty="0"/>
              <a:t>Key data, used to establish secure connections.</a:t>
            </a:r>
          </a:p>
          <a:p>
            <a:r>
              <a:rPr lang="en-IN" dirty="0"/>
              <a:t>Network data, such as a host's IP address and port as seen by the outside world.</a:t>
            </a:r>
          </a:p>
        </p:txBody>
      </p:sp>
    </p:spTree>
    <p:extLst>
      <p:ext uri="{BB962C8B-B14F-4D97-AF65-F5344CB8AC3E}">
        <p14:creationId xmlns:p14="http://schemas.microsoft.com/office/powerpoint/2010/main" val="1718258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Signalling</a:t>
            </a:r>
            <a:endParaRPr lang="en-IN" dirty="0"/>
          </a:p>
        </p:txBody>
      </p:sp>
      <p:sp>
        <p:nvSpPr>
          <p:cNvPr id="3" name="Content Placeholder 2"/>
          <p:cNvSpPr>
            <a:spLocks noGrp="1"/>
          </p:cNvSpPr>
          <p:nvPr>
            <p:ph idx="1"/>
          </p:nvPr>
        </p:nvSpPr>
        <p:spPr/>
        <p:txBody>
          <a:bodyPr/>
          <a:lstStyle/>
          <a:p>
            <a:r>
              <a:rPr lang="en-IN" dirty="0"/>
              <a:t>To connect to another user you should know where he is located on the Web. </a:t>
            </a:r>
            <a:endParaRPr lang="en-IN" dirty="0" smtClean="0"/>
          </a:p>
          <a:p>
            <a:r>
              <a:rPr lang="en-IN" dirty="0" smtClean="0"/>
              <a:t>The </a:t>
            </a:r>
            <a:r>
              <a:rPr lang="en-IN" dirty="0"/>
              <a:t>IP address of your device allows Internet-enabled devices to send data directly between each other. </a:t>
            </a:r>
            <a:endParaRPr lang="en-IN" dirty="0" smtClean="0"/>
          </a:p>
          <a:p>
            <a:r>
              <a:rPr lang="en-IN" dirty="0" err="1" smtClean="0"/>
              <a:t>The</a:t>
            </a:r>
            <a:r>
              <a:rPr lang="en-IN" i="1" dirty="0" err="1" smtClean="0"/>
              <a:t>RTCPeerConnection</a:t>
            </a:r>
            <a:r>
              <a:rPr lang="en-IN" dirty="0"/>
              <a:t> object is responsible for this. </a:t>
            </a:r>
            <a:endParaRPr lang="en-IN" dirty="0" smtClean="0"/>
          </a:p>
          <a:p>
            <a:r>
              <a:rPr lang="en-IN" dirty="0" smtClean="0"/>
              <a:t>As </a:t>
            </a:r>
            <a:r>
              <a:rPr lang="en-IN" dirty="0"/>
              <a:t>soon as devices know how to find each other over the Internet, they start exchanging data about which protocols and codecs each device supports.</a:t>
            </a:r>
            <a:endParaRPr lang="en-IN" dirty="0"/>
          </a:p>
        </p:txBody>
      </p:sp>
    </p:spTree>
    <p:extLst>
      <p:ext uri="{BB962C8B-B14F-4D97-AF65-F5344CB8AC3E}">
        <p14:creationId xmlns:p14="http://schemas.microsoft.com/office/powerpoint/2010/main" val="1651173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96036"/>
          </a:xfrm>
        </p:spPr>
        <p:txBody>
          <a:bodyPr/>
          <a:lstStyle/>
          <a:p>
            <a:r>
              <a:rPr lang="en-IN" dirty="0" smtClean="0"/>
              <a:t>Signalling</a:t>
            </a:r>
            <a:endParaRPr lang="en-IN" dirty="0"/>
          </a:p>
        </p:txBody>
      </p:sp>
      <p:sp>
        <p:nvSpPr>
          <p:cNvPr id="3" name="Content Placeholder 2"/>
          <p:cNvSpPr>
            <a:spLocks noGrp="1"/>
          </p:cNvSpPr>
          <p:nvPr>
            <p:ph idx="1"/>
          </p:nvPr>
        </p:nvSpPr>
        <p:spPr>
          <a:xfrm>
            <a:off x="838200" y="900752"/>
            <a:ext cx="10515600" cy="5581935"/>
          </a:xfrm>
        </p:spPr>
        <p:txBody>
          <a:bodyPr>
            <a:normAutofit fontScale="92500" lnSpcReduction="10000"/>
          </a:bodyPr>
          <a:lstStyle/>
          <a:p>
            <a:r>
              <a:rPr lang="en-IN" dirty="0"/>
              <a:t>To communicate with another user you simply need to exchange contact information and the rest will be done by </a:t>
            </a:r>
            <a:r>
              <a:rPr lang="en-IN" dirty="0" err="1"/>
              <a:t>WebRTC</a:t>
            </a:r>
            <a:r>
              <a:rPr lang="en-IN" dirty="0" smtClean="0"/>
              <a:t>.</a:t>
            </a:r>
          </a:p>
          <a:p>
            <a:endParaRPr lang="en-IN" dirty="0"/>
          </a:p>
          <a:p>
            <a:r>
              <a:rPr lang="en-IN" dirty="0"/>
              <a:t>Create a list of potential candidates for a peer connection.</a:t>
            </a:r>
          </a:p>
          <a:p>
            <a:r>
              <a:rPr lang="en-IN" dirty="0"/>
              <a:t>The user or an application selects a user to make a connection with.</a:t>
            </a:r>
          </a:p>
          <a:p>
            <a:r>
              <a:rPr lang="en-IN" dirty="0"/>
              <a:t>The </a:t>
            </a:r>
            <a:r>
              <a:rPr lang="en-IN" dirty="0" err="1"/>
              <a:t>signaling</a:t>
            </a:r>
            <a:r>
              <a:rPr lang="en-IN" dirty="0"/>
              <a:t> layer notifies another user that someone want to connect to him. He can accept or decline.</a:t>
            </a:r>
          </a:p>
          <a:p>
            <a:r>
              <a:rPr lang="en-IN" dirty="0"/>
              <a:t>The first user is notified of the acceptance of the offer.</a:t>
            </a:r>
          </a:p>
          <a:p>
            <a:r>
              <a:rPr lang="en-IN" dirty="0"/>
              <a:t>The first user initiates </a:t>
            </a:r>
            <a:r>
              <a:rPr lang="en-IN" i="1" dirty="0" err="1"/>
              <a:t>RTCPeerConnection</a:t>
            </a:r>
            <a:r>
              <a:rPr lang="en-IN" dirty="0"/>
              <a:t> with another user.</a:t>
            </a:r>
          </a:p>
          <a:p>
            <a:r>
              <a:rPr lang="en-IN" dirty="0"/>
              <a:t>Both users exchange software and hardware information through the </a:t>
            </a:r>
            <a:r>
              <a:rPr lang="en-IN" dirty="0" err="1"/>
              <a:t>signaling</a:t>
            </a:r>
            <a:r>
              <a:rPr lang="en-IN" dirty="0"/>
              <a:t> server.</a:t>
            </a:r>
          </a:p>
          <a:p>
            <a:r>
              <a:rPr lang="en-IN" dirty="0"/>
              <a:t>Both users exchange location information.</a:t>
            </a:r>
          </a:p>
          <a:p>
            <a:r>
              <a:rPr lang="en-IN" dirty="0"/>
              <a:t>The connection succeeds or fails.</a:t>
            </a:r>
          </a:p>
          <a:p>
            <a:endParaRPr lang="en-IN" dirty="0"/>
          </a:p>
        </p:txBody>
      </p:sp>
    </p:spTree>
    <p:extLst>
      <p:ext uri="{BB962C8B-B14F-4D97-AF65-F5344CB8AC3E}">
        <p14:creationId xmlns:p14="http://schemas.microsoft.com/office/powerpoint/2010/main" val="3231567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World without NAT</a:t>
            </a:r>
            <a:endParaRPr lang="en-IN" dirty="0"/>
          </a:p>
        </p:txBody>
      </p:sp>
      <p:pic>
        <p:nvPicPr>
          <p:cNvPr id="2050" name="Picture 2" descr="Simple peer to peer conn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408" y="2302989"/>
            <a:ext cx="7905750"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715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World</a:t>
            </a:r>
            <a:endParaRPr lang="en-IN" dirty="0"/>
          </a:p>
        </p:txBody>
      </p:sp>
      <p:pic>
        <p:nvPicPr>
          <p:cNvPr id="3074" name="Picture 2" descr="Peers behind NATs and firewa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396395"/>
            <a:ext cx="7943850" cy="490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38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P Trapez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130" y="531376"/>
            <a:ext cx="9103056" cy="6326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69744" y="0"/>
            <a:ext cx="8065827" cy="646331"/>
          </a:xfrm>
          <a:prstGeom prst="rect">
            <a:avLst/>
          </a:prstGeom>
          <a:noFill/>
        </p:spPr>
        <p:txBody>
          <a:bodyPr wrap="square" rtlCol="0">
            <a:spAutoFit/>
          </a:bodyPr>
          <a:lstStyle/>
          <a:p>
            <a:r>
              <a:rPr lang="en-IN" sz="3600" dirty="0"/>
              <a:t>SIP(Session Initiation Protocol) Trapezoid</a:t>
            </a:r>
          </a:p>
        </p:txBody>
      </p:sp>
    </p:spTree>
    <p:extLst>
      <p:ext uri="{BB962C8B-B14F-4D97-AF65-F5344CB8AC3E}">
        <p14:creationId xmlns:p14="http://schemas.microsoft.com/office/powerpoint/2010/main" val="34635848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Using STUN servers to get public </a:t>
            </a:r>
            <a:r>
              <a:rPr lang="en-IN" b="1" i="1" dirty="0" err="1"/>
              <a:t>IP:port</a:t>
            </a:r>
            <a:r>
              <a:rPr lang="en-IN" b="1" i="1" dirty="0"/>
              <a:t> addresses</a:t>
            </a:r>
            <a:endParaRPr lang="en-IN" dirty="0"/>
          </a:p>
        </p:txBody>
      </p:sp>
      <p:sp>
        <p:nvSpPr>
          <p:cNvPr id="4" name="Content Placeholder 3"/>
          <p:cNvSpPr>
            <a:spLocks noGrp="1"/>
          </p:cNvSpPr>
          <p:nvPr>
            <p:ph idx="1"/>
          </p:nvPr>
        </p:nvSpPr>
        <p:spPr/>
        <p:txBody>
          <a:bodyPr/>
          <a:lstStyle/>
          <a:p>
            <a:r>
              <a:rPr lang="en-IN" dirty="0">
                <a:hlinkClick r:id="rId2"/>
              </a:rPr>
              <a:t>NAT</a:t>
            </a:r>
            <a:r>
              <a:rPr lang="en-IN" dirty="0"/>
              <a:t>s provide a device with an IP address for use within a private local network, but this address can't be used externally. </a:t>
            </a:r>
            <a:endParaRPr lang="en-IN" dirty="0" smtClean="0"/>
          </a:p>
          <a:p>
            <a:r>
              <a:rPr lang="en-IN" dirty="0" smtClean="0"/>
              <a:t>Without </a:t>
            </a:r>
            <a:r>
              <a:rPr lang="en-IN" dirty="0"/>
              <a:t>a public address, there's no way for </a:t>
            </a:r>
            <a:r>
              <a:rPr lang="en-IN" dirty="0" err="1"/>
              <a:t>WebRTC</a:t>
            </a:r>
            <a:r>
              <a:rPr lang="en-IN" dirty="0"/>
              <a:t> peers to communicate. </a:t>
            </a:r>
            <a:endParaRPr lang="en-IN" dirty="0" smtClean="0"/>
          </a:p>
          <a:p>
            <a:r>
              <a:rPr lang="en-IN" dirty="0"/>
              <a:t>T</a:t>
            </a:r>
            <a:r>
              <a:rPr lang="en-IN" dirty="0" smtClean="0"/>
              <a:t>o </a:t>
            </a:r>
            <a:r>
              <a:rPr lang="en-IN" dirty="0"/>
              <a:t>get around this problem </a:t>
            </a:r>
            <a:r>
              <a:rPr lang="en-IN" dirty="0" err="1"/>
              <a:t>WebRTC</a:t>
            </a:r>
            <a:r>
              <a:rPr lang="en-IN" dirty="0"/>
              <a:t> </a:t>
            </a:r>
            <a:r>
              <a:rPr lang="en-IN" dirty="0" err="1"/>
              <a:t>uses</a:t>
            </a:r>
            <a:r>
              <a:rPr lang="en-IN" dirty="0" err="1">
                <a:hlinkClick r:id="rId3"/>
              </a:rPr>
              <a:t>STUN</a:t>
            </a:r>
            <a:r>
              <a:rPr lang="en-IN" dirty="0" smtClean="0"/>
              <a:t>.</a:t>
            </a:r>
          </a:p>
          <a:p>
            <a:r>
              <a:rPr lang="en-IN" dirty="0" smtClean="0"/>
              <a:t>The </a:t>
            </a:r>
            <a:r>
              <a:rPr lang="en-IN" dirty="0"/>
              <a:t>application uses a STUN server to discover its </a:t>
            </a:r>
            <a:r>
              <a:rPr lang="en-IN" dirty="0" err="1"/>
              <a:t>IP:port</a:t>
            </a:r>
            <a:r>
              <a:rPr lang="en-IN" dirty="0"/>
              <a:t> from a public perspective. </a:t>
            </a:r>
            <a:endParaRPr lang="en-IN" dirty="0"/>
          </a:p>
        </p:txBody>
      </p:sp>
    </p:spTree>
    <p:extLst>
      <p:ext uri="{BB962C8B-B14F-4D97-AF65-F5344CB8AC3E}">
        <p14:creationId xmlns:p14="http://schemas.microsoft.com/office/powerpoint/2010/main" val="3762088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Using STUN servers to get public </a:t>
            </a:r>
            <a:r>
              <a:rPr lang="en-IN" b="1" i="1" dirty="0" err="1"/>
              <a:t>IP:port</a:t>
            </a:r>
            <a:r>
              <a:rPr lang="en-IN" b="1" i="1" dirty="0"/>
              <a:t> addresses</a:t>
            </a:r>
            <a:endParaRPr lang="en-IN" dirty="0"/>
          </a:p>
        </p:txBody>
      </p:sp>
      <p:sp>
        <p:nvSpPr>
          <p:cNvPr id="4" name="Content Placeholder 3"/>
          <p:cNvSpPr>
            <a:spLocks noGrp="1"/>
          </p:cNvSpPr>
          <p:nvPr>
            <p:ph idx="1"/>
          </p:nvPr>
        </p:nvSpPr>
        <p:spPr/>
        <p:txBody>
          <a:bodyPr/>
          <a:lstStyle/>
          <a:p>
            <a:r>
              <a:rPr lang="en-IN" dirty="0"/>
              <a:t>This process enables a </a:t>
            </a:r>
            <a:r>
              <a:rPr lang="en-IN" dirty="0" err="1"/>
              <a:t>WebRTC</a:t>
            </a:r>
            <a:r>
              <a:rPr lang="en-IN" dirty="0"/>
              <a:t> peer to get a publicly accessible address for itself, and then pass that on to another peer via a </a:t>
            </a:r>
            <a:r>
              <a:rPr lang="en-IN" dirty="0" err="1"/>
              <a:t>signaling</a:t>
            </a:r>
            <a:r>
              <a:rPr lang="en-IN" dirty="0"/>
              <a:t> mechanism, in order to set up a direct </a:t>
            </a:r>
            <a:r>
              <a:rPr lang="en-IN" dirty="0" smtClean="0"/>
              <a:t>link</a:t>
            </a:r>
          </a:p>
          <a:p>
            <a:r>
              <a:rPr lang="en-IN" dirty="0"/>
              <a:t>Most </a:t>
            </a:r>
            <a:r>
              <a:rPr lang="en-IN" dirty="0" err="1"/>
              <a:t>WebRTC</a:t>
            </a:r>
            <a:r>
              <a:rPr lang="en-IN" dirty="0"/>
              <a:t> calls successfully make a connection using STUN: 86%, according to </a:t>
            </a:r>
            <a:r>
              <a:rPr lang="en-IN" dirty="0">
                <a:hlinkClick r:id="rId2"/>
              </a:rPr>
              <a:t>webrtcstats.com</a:t>
            </a:r>
            <a:r>
              <a:rPr lang="en-IN" dirty="0"/>
              <a:t>, though this can be less for calls between peers behind firewalls and complex NAT configurations.</a:t>
            </a:r>
            <a:endParaRPr lang="en-IN" dirty="0"/>
          </a:p>
        </p:txBody>
      </p:sp>
    </p:spTree>
    <p:extLst>
      <p:ext uri="{BB962C8B-B14F-4D97-AF65-F5344CB8AC3E}">
        <p14:creationId xmlns:p14="http://schemas.microsoft.com/office/powerpoint/2010/main" val="30748765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eer to peer connection using a STUN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715" y="889379"/>
            <a:ext cx="7943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24100" y="3225147"/>
            <a:ext cx="4425186" cy="369332"/>
          </a:xfrm>
          <a:prstGeom prst="rect">
            <a:avLst/>
          </a:prstGeom>
        </p:spPr>
        <p:txBody>
          <a:bodyPr wrap="none">
            <a:spAutoFit/>
          </a:bodyPr>
          <a:lstStyle/>
          <a:p>
            <a:r>
              <a:rPr lang="en-IN" dirty="0">
                <a:solidFill>
                  <a:srgbClr val="313131"/>
                </a:solidFill>
                <a:latin typeface="PT Sans"/>
              </a:rPr>
              <a:t>STUN: Session Traversal Utilities for NAT</a:t>
            </a:r>
            <a:endParaRPr lang="en-IN" b="0" i="0" dirty="0">
              <a:solidFill>
                <a:srgbClr val="313131"/>
              </a:solidFill>
              <a:effectLst/>
              <a:latin typeface="PT Sans"/>
            </a:endParaRPr>
          </a:p>
        </p:txBody>
      </p:sp>
    </p:spTree>
    <p:extLst>
      <p:ext uri="{BB962C8B-B14F-4D97-AF65-F5344CB8AC3E}">
        <p14:creationId xmlns:p14="http://schemas.microsoft.com/office/powerpoint/2010/main" val="2363961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TURN</a:t>
            </a:r>
            <a:br>
              <a:rPr lang="en-IN" b="1" dirty="0"/>
            </a:br>
            <a:endParaRPr lang="en-IN" dirty="0"/>
          </a:p>
        </p:txBody>
      </p:sp>
      <p:sp>
        <p:nvSpPr>
          <p:cNvPr id="3" name="Content Placeholder 2"/>
          <p:cNvSpPr>
            <a:spLocks noGrp="1"/>
          </p:cNvSpPr>
          <p:nvPr>
            <p:ph idx="1"/>
          </p:nvPr>
        </p:nvSpPr>
        <p:spPr/>
        <p:txBody>
          <a:bodyPr/>
          <a:lstStyle/>
          <a:p>
            <a:r>
              <a:rPr lang="en-IN" dirty="0" err="1"/>
              <a:t>RTCPeerConnection</a:t>
            </a:r>
            <a:r>
              <a:rPr lang="en-IN" dirty="0"/>
              <a:t> tries to set up direct communication between peers over UDP. </a:t>
            </a:r>
            <a:endParaRPr lang="en-IN" dirty="0" smtClean="0"/>
          </a:p>
          <a:p>
            <a:endParaRPr lang="en-IN" dirty="0" smtClean="0"/>
          </a:p>
          <a:p>
            <a:r>
              <a:rPr lang="en-IN" dirty="0" smtClean="0"/>
              <a:t>If </a:t>
            </a:r>
            <a:r>
              <a:rPr lang="en-IN" dirty="0"/>
              <a:t>that fails, </a:t>
            </a:r>
            <a:r>
              <a:rPr lang="en-IN" dirty="0" err="1"/>
              <a:t>RTCPeerConnection</a:t>
            </a:r>
            <a:r>
              <a:rPr lang="en-IN" dirty="0"/>
              <a:t> resorts to TCP. </a:t>
            </a:r>
            <a:endParaRPr lang="en-IN" dirty="0" smtClean="0"/>
          </a:p>
          <a:p>
            <a:endParaRPr lang="en-IN" dirty="0"/>
          </a:p>
          <a:p>
            <a:r>
              <a:rPr lang="en-IN" dirty="0" smtClean="0"/>
              <a:t>If </a:t>
            </a:r>
            <a:r>
              <a:rPr lang="en-IN" dirty="0"/>
              <a:t>that fails, TURN servers can be used as a </a:t>
            </a:r>
            <a:r>
              <a:rPr lang="en-IN" dirty="0" err="1"/>
              <a:t>fallback</a:t>
            </a:r>
            <a:r>
              <a:rPr lang="en-IN" dirty="0"/>
              <a:t>, relaying data between endpoints.</a:t>
            </a:r>
            <a:endParaRPr lang="en-IN" dirty="0"/>
          </a:p>
        </p:txBody>
      </p:sp>
    </p:spTree>
    <p:extLst>
      <p:ext uri="{BB962C8B-B14F-4D97-AF65-F5344CB8AC3E}">
        <p14:creationId xmlns:p14="http://schemas.microsoft.com/office/powerpoint/2010/main" val="42892967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07493"/>
          </a:xfrm>
        </p:spPr>
        <p:txBody>
          <a:bodyPr/>
          <a:lstStyle/>
          <a:p>
            <a:r>
              <a:rPr lang="en-IN" dirty="0" smtClean="0"/>
              <a:t>TURN</a:t>
            </a:r>
            <a:endParaRPr lang="en-IN" dirty="0"/>
          </a:p>
        </p:txBody>
      </p:sp>
      <p:pic>
        <p:nvPicPr>
          <p:cNvPr id="5122" name="Picture 2" descr="Peer to peer connection using a STUN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023" y="807493"/>
            <a:ext cx="7943850"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91943" y="219080"/>
            <a:ext cx="4617546" cy="369332"/>
          </a:xfrm>
          <a:prstGeom prst="rect">
            <a:avLst/>
          </a:prstGeom>
        </p:spPr>
        <p:txBody>
          <a:bodyPr wrap="none">
            <a:spAutoFit/>
          </a:bodyPr>
          <a:lstStyle/>
          <a:p>
            <a:r>
              <a:rPr lang="en-IN" dirty="0">
                <a:solidFill>
                  <a:srgbClr val="313131"/>
                </a:solidFill>
                <a:latin typeface="PT Sans"/>
              </a:rPr>
              <a:t>TURN: Traversal Using Relays around NAT</a:t>
            </a:r>
            <a:endParaRPr lang="en-IN" b="0" i="0" dirty="0">
              <a:solidFill>
                <a:srgbClr val="313131"/>
              </a:solidFill>
              <a:effectLst/>
              <a:latin typeface="PT Sans"/>
            </a:endParaRPr>
          </a:p>
        </p:txBody>
      </p:sp>
    </p:spTree>
    <p:extLst>
      <p:ext uri="{BB962C8B-B14F-4D97-AF65-F5344CB8AC3E}">
        <p14:creationId xmlns:p14="http://schemas.microsoft.com/office/powerpoint/2010/main" val="4149012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Signalling</a:t>
            </a:r>
            <a:endParaRPr lang="en-IN" dirty="0"/>
          </a:p>
        </p:txBody>
      </p:sp>
      <p:pic>
        <p:nvPicPr>
          <p:cNvPr id="1026" name="Picture 2" descr="WebRTC signaling o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522" y="1690688"/>
            <a:ext cx="9616222" cy="402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965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Signalling Servers</a:t>
            </a:r>
            <a:endParaRPr lang="en-IN" dirty="0"/>
          </a:p>
        </p:txBody>
      </p:sp>
      <p:sp>
        <p:nvSpPr>
          <p:cNvPr id="3" name="Content Placeholder 2"/>
          <p:cNvSpPr>
            <a:spLocks noGrp="1"/>
          </p:cNvSpPr>
          <p:nvPr>
            <p:ph idx="1"/>
          </p:nvPr>
        </p:nvSpPr>
        <p:spPr/>
        <p:txBody>
          <a:bodyPr/>
          <a:lstStyle/>
          <a:p>
            <a:r>
              <a:rPr lang="en-IN" dirty="0">
                <a:hlinkClick r:id="rId2"/>
              </a:rPr>
              <a:t>webRTC.io</a:t>
            </a:r>
            <a:r>
              <a:rPr lang="en-IN" dirty="0"/>
              <a:t>: one of the first abstraction libraries for </a:t>
            </a:r>
            <a:r>
              <a:rPr lang="en-IN" dirty="0" err="1"/>
              <a:t>WebRTC</a:t>
            </a:r>
            <a:r>
              <a:rPr lang="en-IN" dirty="0"/>
              <a:t>.</a:t>
            </a:r>
          </a:p>
          <a:p>
            <a:r>
              <a:rPr lang="en-IN" dirty="0" err="1">
                <a:hlinkClick r:id="rId3"/>
              </a:rPr>
              <a:t>easyRTC</a:t>
            </a:r>
            <a:r>
              <a:rPr lang="en-IN" dirty="0"/>
              <a:t>: a full-stack </a:t>
            </a:r>
            <a:r>
              <a:rPr lang="en-IN" dirty="0" err="1"/>
              <a:t>WebRTC</a:t>
            </a:r>
            <a:r>
              <a:rPr lang="en-IN" dirty="0"/>
              <a:t> package.</a:t>
            </a:r>
          </a:p>
          <a:p>
            <a:r>
              <a:rPr lang="en-IN" dirty="0" err="1">
                <a:hlinkClick r:id="rId4"/>
              </a:rPr>
              <a:t>Signalmaster</a:t>
            </a:r>
            <a:r>
              <a:rPr lang="en-IN" dirty="0"/>
              <a:t>: a </a:t>
            </a:r>
            <a:r>
              <a:rPr lang="en-IN" dirty="0" err="1"/>
              <a:t>signaling</a:t>
            </a:r>
            <a:r>
              <a:rPr lang="en-IN" dirty="0"/>
              <a:t> server created for use with the </a:t>
            </a:r>
            <a:r>
              <a:rPr lang="en-IN" dirty="0" err="1">
                <a:hlinkClick r:id="rId5"/>
              </a:rPr>
              <a:t>SimpleWebRTC</a:t>
            </a:r>
            <a:r>
              <a:rPr lang="en-IN" dirty="0" err="1"/>
              <a:t>JavaScript</a:t>
            </a:r>
            <a:r>
              <a:rPr lang="en-IN" dirty="0"/>
              <a:t> client library.</a:t>
            </a:r>
          </a:p>
          <a:p>
            <a:endParaRPr lang="en-IN" dirty="0"/>
          </a:p>
        </p:txBody>
      </p:sp>
    </p:spTree>
    <p:extLst>
      <p:ext uri="{BB962C8B-B14F-4D97-AF65-F5344CB8AC3E}">
        <p14:creationId xmlns:p14="http://schemas.microsoft.com/office/powerpoint/2010/main" val="949406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SIP vs </a:t>
            </a:r>
            <a:r>
              <a:rPr lang="en-IN" dirty="0" err="1" smtClean="0"/>
              <a:t>WebRTC</a:t>
            </a:r>
            <a:endParaRPr lang="en-IN" dirty="0"/>
          </a:p>
        </p:txBody>
      </p:sp>
      <p:sp>
        <p:nvSpPr>
          <p:cNvPr id="3" name="Content Placeholder 2"/>
          <p:cNvSpPr>
            <a:spLocks noGrp="1"/>
          </p:cNvSpPr>
          <p:nvPr>
            <p:ph idx="1"/>
          </p:nvPr>
        </p:nvSpPr>
        <p:spPr/>
        <p:txBody>
          <a:bodyPr>
            <a:normAutofit fontScale="85000" lnSpcReduction="20000"/>
          </a:bodyPr>
          <a:lstStyle/>
          <a:p>
            <a:r>
              <a:rPr lang="en-IN" dirty="0"/>
              <a:t>SIP is a protocol, not an API; whereas </a:t>
            </a:r>
            <a:r>
              <a:rPr lang="en-IN" dirty="0" err="1"/>
              <a:t>WebRTC</a:t>
            </a:r>
            <a:r>
              <a:rPr lang="en-IN" dirty="0"/>
              <a:t> is an API, with an associated set of protocols</a:t>
            </a:r>
            <a:r>
              <a:rPr lang="en-IN" dirty="0" smtClean="0"/>
              <a:t>.</a:t>
            </a:r>
          </a:p>
          <a:p>
            <a:r>
              <a:rPr lang="en-IN" dirty="0" smtClean="0"/>
              <a:t>Consider </a:t>
            </a:r>
            <a:r>
              <a:rPr lang="en-IN" dirty="0"/>
              <a:t>that TCP is a protocol but socket is an API. </a:t>
            </a:r>
            <a:endParaRPr lang="en-IN" dirty="0" smtClean="0"/>
          </a:p>
          <a:p>
            <a:r>
              <a:rPr lang="en-IN" dirty="0" smtClean="0"/>
              <a:t>TCP </a:t>
            </a:r>
            <a:r>
              <a:rPr lang="en-IN" dirty="0"/>
              <a:t>has complex state machinery to enable reliable bi-directional end-to-end packet flow assuming that intermediate routers and networks can have problems but end to end reliability is assured. </a:t>
            </a:r>
            <a:endParaRPr lang="en-IN" dirty="0" smtClean="0"/>
          </a:p>
          <a:p>
            <a:r>
              <a:rPr lang="en-IN" dirty="0" smtClean="0"/>
              <a:t>On </a:t>
            </a:r>
            <a:r>
              <a:rPr lang="en-IN" dirty="0"/>
              <a:t>the other hand, the socket API hides all the complexity of TCP and provides an easy to use abstraction</a:t>
            </a:r>
            <a:r>
              <a:rPr lang="en-IN" dirty="0" smtClean="0"/>
              <a:t>.</a:t>
            </a:r>
          </a:p>
          <a:p>
            <a:r>
              <a:rPr lang="en-IN" dirty="0" smtClean="0"/>
              <a:t> </a:t>
            </a:r>
            <a:r>
              <a:rPr lang="en-IN" dirty="0"/>
              <a:t>Luckily in the case of TCP, developers only work on top of the standardized socket API. </a:t>
            </a:r>
            <a:endParaRPr lang="en-IN" dirty="0" smtClean="0"/>
          </a:p>
          <a:p>
            <a:r>
              <a:rPr lang="en-IN" dirty="0" smtClean="0"/>
              <a:t>Whereas </a:t>
            </a:r>
            <a:r>
              <a:rPr lang="en-IN" dirty="0"/>
              <a:t>in the case of SIP, usually they end up dealing with the protocol directly, or work with (partly broken) implementations of intermediate network element such as a SIP proxy, or use (poorly defined) APIs from third-party SIP libraries</a:t>
            </a:r>
            <a:r>
              <a:rPr lang="en-IN" dirty="0" smtClean="0"/>
              <a:t>.</a:t>
            </a:r>
          </a:p>
        </p:txBody>
      </p:sp>
    </p:spTree>
    <p:extLst>
      <p:ext uri="{BB962C8B-B14F-4D97-AF65-F5344CB8AC3E}">
        <p14:creationId xmlns:p14="http://schemas.microsoft.com/office/powerpoint/2010/main" val="34966574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SIP vs </a:t>
            </a:r>
            <a:r>
              <a:rPr lang="en-IN" dirty="0" err="1" smtClean="0"/>
              <a:t>WebRTC</a:t>
            </a:r>
            <a:endParaRPr lang="en-IN" dirty="0"/>
          </a:p>
        </p:txBody>
      </p:sp>
      <p:sp>
        <p:nvSpPr>
          <p:cNvPr id="3" name="Content Placeholder 2"/>
          <p:cNvSpPr>
            <a:spLocks noGrp="1"/>
          </p:cNvSpPr>
          <p:nvPr>
            <p:ph idx="1"/>
          </p:nvPr>
        </p:nvSpPr>
        <p:spPr/>
        <p:txBody>
          <a:bodyPr>
            <a:normAutofit fontScale="92500" lnSpcReduction="20000"/>
          </a:bodyPr>
          <a:lstStyle/>
          <a:p>
            <a:r>
              <a:rPr lang="en-IN" dirty="0"/>
              <a:t> Depending on what level of abstraction is exposed in the SIP library, the development effort can range from very simple to very complex. </a:t>
            </a:r>
            <a:endParaRPr lang="en-IN" dirty="0" smtClean="0"/>
          </a:p>
          <a:p>
            <a:r>
              <a:rPr lang="en-IN" dirty="0" smtClean="0"/>
              <a:t>In </a:t>
            </a:r>
            <a:r>
              <a:rPr lang="en-IN" dirty="0"/>
              <a:t>the case of </a:t>
            </a:r>
            <a:r>
              <a:rPr lang="en-IN" dirty="0" err="1"/>
              <a:t>WebRTC</a:t>
            </a:r>
            <a:r>
              <a:rPr lang="en-IN" dirty="0"/>
              <a:t>, the API is being defined and standardized, and is intended as a high level abstraction suitable for  JavaScript/Web developers.</a:t>
            </a:r>
            <a:br>
              <a:rPr lang="en-IN" dirty="0"/>
            </a:br>
            <a:r>
              <a:rPr lang="en-IN" dirty="0"/>
              <a:t/>
            </a:r>
            <a:br>
              <a:rPr lang="en-IN" dirty="0"/>
            </a:br>
            <a:r>
              <a:rPr lang="en-IN" dirty="0"/>
              <a:t>To list the differences between SIP and </a:t>
            </a:r>
            <a:r>
              <a:rPr lang="en-IN" dirty="0" err="1"/>
              <a:t>WebRTC</a:t>
            </a:r>
            <a:r>
              <a:rPr lang="en-IN" dirty="0"/>
              <a:t> - one could say that SIP is programming language agnostic but </a:t>
            </a:r>
            <a:r>
              <a:rPr lang="en-IN" dirty="0" err="1"/>
              <a:t>WebRTC</a:t>
            </a:r>
            <a:r>
              <a:rPr lang="en-IN" dirty="0"/>
              <a:t> is not, and must use JavaScript, or that SIP application could run on any device or platform, but a </a:t>
            </a:r>
            <a:r>
              <a:rPr lang="en-IN" dirty="0" err="1"/>
              <a:t>WebRTC</a:t>
            </a:r>
            <a:r>
              <a:rPr lang="en-IN" dirty="0"/>
              <a:t> application requires a browser to host the app. </a:t>
            </a:r>
            <a:endParaRPr lang="en-IN" dirty="0" smtClean="0"/>
          </a:p>
          <a:p>
            <a:r>
              <a:rPr lang="en-IN" dirty="0" smtClean="0"/>
              <a:t>These </a:t>
            </a:r>
            <a:r>
              <a:rPr lang="en-IN" dirty="0"/>
              <a:t>are superficial differences - due to the core difference in the nature of SIP vs. </a:t>
            </a:r>
            <a:r>
              <a:rPr lang="en-IN" dirty="0" err="1"/>
              <a:t>WebRTC</a:t>
            </a:r>
            <a:r>
              <a:rPr lang="en-IN" dirty="0"/>
              <a:t>, i.e., protocol vs. API.</a:t>
            </a:r>
            <a:br>
              <a:rPr lang="en-IN" dirty="0"/>
            </a:br>
            <a:endParaRPr lang="en-IN" dirty="0"/>
          </a:p>
        </p:txBody>
      </p:sp>
    </p:spTree>
    <p:extLst>
      <p:ext uri="{BB962C8B-B14F-4D97-AF65-F5344CB8AC3E}">
        <p14:creationId xmlns:p14="http://schemas.microsoft.com/office/powerpoint/2010/main" val="565674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2.bp.blogspot.com/-zoqrYn_tp3U/VKPKI0HZNDI/AAAAAAAAADs/JfJa4v1ifIc/s1600/sip-vs-webrt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867" y="547616"/>
            <a:ext cx="10161470" cy="558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32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3545</Words>
  <Application>Microsoft Office PowerPoint</Application>
  <PresentationFormat>Widescreen</PresentationFormat>
  <Paragraphs>725</Paragraphs>
  <Slides>106</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106</vt:i4>
      </vt:variant>
    </vt:vector>
  </HeadingPairs>
  <TitlesOfParts>
    <vt:vector size="121" baseType="lpstr">
      <vt:lpstr>Arial Unicode MS</vt:lpstr>
      <vt:lpstr>AR CARTER</vt:lpstr>
      <vt:lpstr>AR CENA</vt:lpstr>
      <vt:lpstr>AR DELANEY</vt:lpstr>
      <vt:lpstr>Arial</vt:lpstr>
      <vt:lpstr>BookAntiqua</vt:lpstr>
      <vt:lpstr>BookAntiqua-Bold</vt:lpstr>
      <vt:lpstr>Bradley Hand ITC</vt:lpstr>
      <vt:lpstr>Calibri</vt:lpstr>
      <vt:lpstr>Calibri Light</vt:lpstr>
      <vt:lpstr>Courier New</vt:lpstr>
      <vt:lpstr>Kristen ITC</vt:lpstr>
      <vt:lpstr>proxima-nova-light</vt:lpstr>
      <vt:lpstr>PT Sans</vt:lpstr>
      <vt:lpstr>Office Theme</vt:lpstr>
      <vt:lpstr>PowerPoint Presentation</vt:lpstr>
      <vt:lpstr>What’s WebRTC?</vt:lpstr>
      <vt:lpstr>What’s WebRTC?</vt:lpstr>
      <vt:lpstr>What’s WebRTC?</vt:lpstr>
      <vt:lpstr>Earlier Efforts</vt:lpstr>
      <vt:lpstr>What does it change?</vt:lpstr>
      <vt:lpstr>Aims of WebRTC</vt:lpstr>
      <vt:lpstr>PowerPoint Presentation</vt:lpstr>
      <vt:lpstr>PowerPoint Presentation</vt:lpstr>
      <vt:lpstr>PowerPoint Presentation</vt:lpstr>
      <vt:lpstr>Architecture</vt:lpstr>
      <vt:lpstr>Architecture</vt:lpstr>
      <vt:lpstr>How peers connect?</vt:lpstr>
      <vt:lpstr>WebRTC Media Engine</vt:lpstr>
      <vt:lpstr>WebRTC App. Need TO</vt:lpstr>
      <vt:lpstr>Signaling</vt:lpstr>
      <vt:lpstr>Signaling</vt:lpstr>
      <vt:lpstr>WebRTC API</vt:lpstr>
      <vt:lpstr>WebRTC API Stack View</vt:lpstr>
      <vt:lpstr>getUserMedia</vt:lpstr>
      <vt:lpstr>getUserMedia</vt:lpstr>
      <vt:lpstr>getUserMedia</vt:lpstr>
      <vt:lpstr>RTCPeerConnection</vt:lpstr>
      <vt:lpstr>RTCPeerConnection</vt:lpstr>
      <vt:lpstr>NAT,STUN and TURN</vt:lpstr>
      <vt:lpstr>NAT,STUN and TURN</vt:lpstr>
      <vt:lpstr>Deploying STUN and TURN</vt:lpstr>
      <vt:lpstr>PowerPoint Presentation</vt:lpstr>
      <vt:lpstr>PowerPoint Presentation</vt:lpstr>
      <vt:lpstr>PowerPoint Presentation</vt:lpstr>
      <vt:lpstr>RTCPeerConnection</vt:lpstr>
      <vt:lpstr>NAT Traversal</vt:lpstr>
      <vt:lpstr>NAT Traversal</vt:lpstr>
      <vt:lpstr>NAT Traversal</vt:lpstr>
      <vt:lpstr>NAT Traversal</vt:lpstr>
      <vt:lpstr>RTCDataChannel</vt:lpstr>
      <vt:lpstr>RTCDataChannel</vt:lpstr>
      <vt:lpstr>Security</vt:lpstr>
      <vt:lpstr>Security</vt:lpstr>
      <vt:lpstr>Current Limitations</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Signalling</vt:lpstr>
      <vt:lpstr>Signalling</vt:lpstr>
      <vt:lpstr>Signalling</vt:lpstr>
      <vt:lpstr>World without NAT</vt:lpstr>
      <vt:lpstr>Real World</vt:lpstr>
      <vt:lpstr>Using STUN servers to get public IP:port addresses</vt:lpstr>
      <vt:lpstr>Using STUN servers to get public IP:port addresses</vt:lpstr>
      <vt:lpstr>PowerPoint Presentation</vt:lpstr>
      <vt:lpstr>TURN </vt:lpstr>
      <vt:lpstr>TURN</vt:lpstr>
      <vt:lpstr>Signalling</vt:lpstr>
      <vt:lpstr>Signalling Servers</vt:lpstr>
      <vt:lpstr>SIP vs WebRTC</vt:lpstr>
      <vt:lpstr>SIP vs WebRTC</vt:lpstr>
      <vt:lpstr>PowerPoint Presentation</vt:lpstr>
      <vt:lpstr>PowerPoint Presentation</vt:lpstr>
      <vt:lpstr>PowerPoint Presentation</vt:lpstr>
      <vt:lpstr>Free Switch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dc:title>
  <dc:creator>Parameswari Bala</dc:creator>
  <cp:lastModifiedBy>Parameswari Bala</cp:lastModifiedBy>
  <cp:revision>63</cp:revision>
  <dcterms:created xsi:type="dcterms:W3CDTF">2016-06-12T13:47:13Z</dcterms:created>
  <dcterms:modified xsi:type="dcterms:W3CDTF">2016-06-14T01:59:24Z</dcterms:modified>
</cp:coreProperties>
</file>